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343" r:id="rId4"/>
    <p:sldId id="345" r:id="rId5"/>
    <p:sldId id="330" r:id="rId6"/>
    <p:sldId id="342" r:id="rId7"/>
    <p:sldId id="347" r:id="rId8"/>
    <p:sldId id="348" r:id="rId9"/>
    <p:sldId id="349" r:id="rId10"/>
    <p:sldId id="368" r:id="rId11"/>
    <p:sldId id="356" r:id="rId12"/>
    <p:sldId id="361" r:id="rId13"/>
    <p:sldId id="362" r:id="rId14"/>
    <p:sldId id="350" r:id="rId15"/>
    <p:sldId id="351" r:id="rId16"/>
    <p:sldId id="357" r:id="rId17"/>
    <p:sldId id="358" r:id="rId18"/>
    <p:sldId id="366" r:id="rId19"/>
    <p:sldId id="369" r:id="rId20"/>
    <p:sldId id="374" r:id="rId21"/>
    <p:sldId id="375" r:id="rId22"/>
    <p:sldId id="355" r:id="rId23"/>
    <p:sldId id="26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BBBE9"/>
    <a:srgbClr val="ED7D31"/>
    <a:srgbClr val="B9D7AF"/>
    <a:srgbClr val="E5D4F6"/>
    <a:srgbClr val="A6B8ED"/>
    <a:srgbClr val="D9F3FD"/>
    <a:srgbClr val="ADC7D7"/>
    <a:srgbClr val="D2E7CF"/>
    <a:srgbClr val="C1E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8DE04-5556-4482-8D5D-50B3E93293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590D3DE-B306-46E8-9012-6F513325478B}">
      <dgm:prSet phldrT="[Текст]"/>
      <dgm:spPr/>
      <dgm:t>
        <a:bodyPr/>
        <a:lstStyle/>
        <a:p>
          <a:r>
            <a:rPr lang="ru-RU" b="1" dirty="0" smtClean="0"/>
            <a:t>1. Архитектура цифровой трансформации</a:t>
          </a:r>
          <a:endParaRPr lang="ru-RU" dirty="0"/>
        </a:p>
      </dgm:t>
    </dgm:pt>
    <dgm:pt modelId="{52AD7185-0C1D-4848-BF87-F5A400EA7392}" type="parTrans" cxnId="{1B093951-0812-44F5-B2EA-D1D882F721F6}">
      <dgm:prSet/>
      <dgm:spPr/>
      <dgm:t>
        <a:bodyPr/>
        <a:lstStyle/>
        <a:p>
          <a:endParaRPr lang="ru-RU"/>
        </a:p>
      </dgm:t>
    </dgm:pt>
    <dgm:pt modelId="{B39754B8-439A-4316-B51B-F0D74E867458}" type="sibTrans" cxnId="{1B093951-0812-44F5-B2EA-D1D882F721F6}">
      <dgm:prSet/>
      <dgm:spPr/>
      <dgm:t>
        <a:bodyPr/>
        <a:lstStyle/>
        <a:p>
          <a:endParaRPr lang="ru-RU"/>
        </a:p>
      </dgm:t>
    </dgm:pt>
    <dgm:pt modelId="{6E630970-5B51-4550-98F9-7BCBA3522305}">
      <dgm:prSet/>
      <dgm:spPr/>
      <dgm:t>
        <a:bodyPr/>
        <a:lstStyle/>
        <a:p>
          <a:r>
            <a:rPr lang="ru-RU" b="1" dirty="0" smtClean="0"/>
            <a:t>2. Развитие цифровых сервисов</a:t>
          </a:r>
          <a:endParaRPr lang="ru-RU" dirty="0" smtClean="0"/>
        </a:p>
      </dgm:t>
    </dgm:pt>
    <dgm:pt modelId="{E53E0B27-64BA-4973-8EC2-85945338CDA6}" type="parTrans" cxnId="{B66E139B-E4BD-4409-89B2-BA4E3C3E0581}">
      <dgm:prSet/>
      <dgm:spPr/>
      <dgm:t>
        <a:bodyPr/>
        <a:lstStyle/>
        <a:p>
          <a:endParaRPr lang="ru-RU"/>
        </a:p>
      </dgm:t>
    </dgm:pt>
    <dgm:pt modelId="{E0488137-D40D-4588-AEC0-3673C7BF8ECD}" type="sibTrans" cxnId="{B66E139B-E4BD-4409-89B2-BA4E3C3E0581}">
      <dgm:prSet/>
      <dgm:spPr/>
      <dgm:t>
        <a:bodyPr/>
        <a:lstStyle/>
        <a:p>
          <a:endParaRPr lang="ru-RU"/>
        </a:p>
      </dgm:t>
    </dgm:pt>
    <dgm:pt modelId="{D43F8395-74BF-407A-94FB-C32BECD0F57D}">
      <dgm:prSet/>
      <dgm:spPr/>
      <dgm:t>
        <a:bodyPr/>
        <a:lstStyle/>
        <a:p>
          <a:r>
            <a:rPr lang="ru-RU" b="1" dirty="0" smtClean="0"/>
            <a:t>3. Управление данными</a:t>
          </a:r>
          <a:endParaRPr lang="ru-RU" b="1" dirty="0"/>
        </a:p>
      </dgm:t>
    </dgm:pt>
    <dgm:pt modelId="{5E7F8AC8-E33A-407B-934C-87A36ED6DACF}" type="parTrans" cxnId="{0FDBF5F7-C7FA-4B1A-B648-55C05ABF985A}">
      <dgm:prSet/>
      <dgm:spPr/>
      <dgm:t>
        <a:bodyPr/>
        <a:lstStyle/>
        <a:p>
          <a:endParaRPr lang="ru-RU"/>
        </a:p>
      </dgm:t>
    </dgm:pt>
    <dgm:pt modelId="{94ED5958-06EE-4AA6-A545-2E2500E641EC}" type="sibTrans" cxnId="{0FDBF5F7-C7FA-4B1A-B648-55C05ABF985A}">
      <dgm:prSet/>
      <dgm:spPr/>
      <dgm:t>
        <a:bodyPr/>
        <a:lstStyle/>
        <a:p>
          <a:endParaRPr lang="ru-RU"/>
        </a:p>
      </dgm:t>
    </dgm:pt>
    <dgm:pt modelId="{B74DA32D-C6A4-4FEE-A679-4CBA01E80F00}">
      <dgm:prSet/>
      <dgm:spPr/>
      <dgm:t>
        <a:bodyPr/>
        <a:lstStyle/>
        <a:p>
          <a:r>
            <a:rPr lang="ru-RU" b="1" dirty="0" smtClean="0"/>
            <a:t>4. Модернизация инфраструктуры</a:t>
          </a:r>
          <a:endParaRPr lang="ru-RU" dirty="0"/>
        </a:p>
      </dgm:t>
    </dgm:pt>
    <dgm:pt modelId="{53D7E1BF-CA49-469E-96AE-BDA1291EAD25}" type="parTrans" cxnId="{0662491F-3201-4167-82A2-02250F2CC498}">
      <dgm:prSet/>
      <dgm:spPr/>
      <dgm:t>
        <a:bodyPr/>
        <a:lstStyle/>
        <a:p>
          <a:endParaRPr lang="ru-RU"/>
        </a:p>
      </dgm:t>
    </dgm:pt>
    <dgm:pt modelId="{FEDCBC31-AC4F-4157-A6AF-20643255EDB0}" type="sibTrans" cxnId="{0662491F-3201-4167-82A2-02250F2CC498}">
      <dgm:prSet/>
      <dgm:spPr/>
      <dgm:t>
        <a:bodyPr/>
        <a:lstStyle/>
        <a:p>
          <a:endParaRPr lang="ru-RU"/>
        </a:p>
      </dgm:t>
    </dgm:pt>
    <dgm:pt modelId="{04A2B810-52B4-4161-86E0-F698D27529FA}">
      <dgm:prSet/>
      <dgm:spPr/>
      <dgm:t>
        <a:bodyPr/>
        <a:lstStyle/>
        <a:p>
          <a:r>
            <a:rPr lang="ru-RU" b="1" dirty="0" smtClean="0"/>
            <a:t>5. Управление кадровым потенциалом</a:t>
          </a:r>
          <a:endParaRPr lang="ru-RU" dirty="0"/>
        </a:p>
      </dgm:t>
    </dgm:pt>
    <dgm:pt modelId="{4AEC60C4-9B0B-4DCE-BE4D-23FA8EE04E44}" type="parTrans" cxnId="{8F3F7595-7E45-453D-AF4E-FEE4CD3DDB61}">
      <dgm:prSet/>
      <dgm:spPr/>
      <dgm:t>
        <a:bodyPr/>
        <a:lstStyle/>
        <a:p>
          <a:endParaRPr lang="ru-RU"/>
        </a:p>
      </dgm:t>
    </dgm:pt>
    <dgm:pt modelId="{B835656F-C53F-46B8-B83C-A5162A3F276A}" type="sibTrans" cxnId="{8F3F7595-7E45-453D-AF4E-FEE4CD3DDB61}">
      <dgm:prSet/>
      <dgm:spPr/>
      <dgm:t>
        <a:bodyPr/>
        <a:lstStyle/>
        <a:p>
          <a:endParaRPr lang="ru-RU"/>
        </a:p>
      </dgm:t>
    </dgm:pt>
    <dgm:pt modelId="{ABAC6EE6-2067-4DAD-ADCE-E9C19E6DE96E}" type="pres">
      <dgm:prSet presAssocID="{BD68DE04-5556-4482-8D5D-50B3E93293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159A546-C839-4B21-9C04-9AC23A7C2E39}" type="pres">
      <dgm:prSet presAssocID="{BD68DE04-5556-4482-8D5D-50B3E93293B1}" presName="Name1" presStyleCnt="0"/>
      <dgm:spPr/>
    </dgm:pt>
    <dgm:pt modelId="{D2FDD64A-E393-446F-899A-25AA18924D39}" type="pres">
      <dgm:prSet presAssocID="{BD68DE04-5556-4482-8D5D-50B3E93293B1}" presName="cycle" presStyleCnt="0"/>
      <dgm:spPr/>
    </dgm:pt>
    <dgm:pt modelId="{100DC30D-D6ED-4A26-979C-42DD733E44F2}" type="pres">
      <dgm:prSet presAssocID="{BD68DE04-5556-4482-8D5D-50B3E93293B1}" presName="srcNode" presStyleLbl="node1" presStyleIdx="0" presStyleCnt="5"/>
      <dgm:spPr/>
    </dgm:pt>
    <dgm:pt modelId="{AD5CEA7D-9AC5-487F-A117-4A76E8DE051F}" type="pres">
      <dgm:prSet presAssocID="{BD68DE04-5556-4482-8D5D-50B3E93293B1}" presName="conn" presStyleLbl="parChTrans1D2" presStyleIdx="0" presStyleCnt="1"/>
      <dgm:spPr/>
      <dgm:t>
        <a:bodyPr/>
        <a:lstStyle/>
        <a:p>
          <a:endParaRPr lang="ru-RU"/>
        </a:p>
      </dgm:t>
    </dgm:pt>
    <dgm:pt modelId="{5AFB0783-7273-4558-8F98-6A7837BF4DE1}" type="pres">
      <dgm:prSet presAssocID="{BD68DE04-5556-4482-8D5D-50B3E93293B1}" presName="extraNode" presStyleLbl="node1" presStyleIdx="0" presStyleCnt="5"/>
      <dgm:spPr/>
    </dgm:pt>
    <dgm:pt modelId="{7A8D30E6-5204-478D-BE1B-CD8AA6DCA7AD}" type="pres">
      <dgm:prSet presAssocID="{BD68DE04-5556-4482-8D5D-50B3E93293B1}" presName="dstNode" presStyleLbl="node1" presStyleIdx="0" presStyleCnt="5"/>
      <dgm:spPr/>
    </dgm:pt>
    <dgm:pt modelId="{EA6D784C-D771-4886-B534-B31BE7A88A5E}" type="pres">
      <dgm:prSet presAssocID="{8590D3DE-B306-46E8-9012-6F513325478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63957-5AFE-4E86-8175-954F64FA0F23}" type="pres">
      <dgm:prSet presAssocID="{8590D3DE-B306-46E8-9012-6F513325478B}" presName="accent_1" presStyleCnt="0"/>
      <dgm:spPr/>
    </dgm:pt>
    <dgm:pt modelId="{D2D752AD-9096-4E9C-A0E4-558B46A7E5A4}" type="pres">
      <dgm:prSet presAssocID="{8590D3DE-B306-46E8-9012-6F513325478B}" presName="accentRepeatNode" presStyleLbl="solidFgAcc1" presStyleIdx="0" presStyleCnt="5"/>
      <dgm:spPr/>
    </dgm:pt>
    <dgm:pt modelId="{3AB61034-52F0-430E-B609-2411034E618A}" type="pres">
      <dgm:prSet presAssocID="{6E630970-5B51-4550-98F9-7BCBA352230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5661-717C-4D51-8427-6AFAB5B27994}" type="pres">
      <dgm:prSet presAssocID="{6E630970-5B51-4550-98F9-7BCBA3522305}" presName="accent_2" presStyleCnt="0"/>
      <dgm:spPr/>
    </dgm:pt>
    <dgm:pt modelId="{7E6D15E5-F553-4CA3-A106-803C65BF4E81}" type="pres">
      <dgm:prSet presAssocID="{6E630970-5B51-4550-98F9-7BCBA3522305}" presName="accentRepeatNode" presStyleLbl="solidFgAcc1" presStyleIdx="1" presStyleCnt="5"/>
      <dgm:spPr/>
    </dgm:pt>
    <dgm:pt modelId="{3CCC74FF-04D2-4E3D-BF31-AB28B02347D8}" type="pres">
      <dgm:prSet presAssocID="{D43F8395-74BF-407A-94FB-C32BECD0F57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F2FDA-1C78-42ED-8FCF-274B773FB64D}" type="pres">
      <dgm:prSet presAssocID="{D43F8395-74BF-407A-94FB-C32BECD0F57D}" presName="accent_3" presStyleCnt="0"/>
      <dgm:spPr/>
    </dgm:pt>
    <dgm:pt modelId="{908E7E62-FBF6-4951-8EEE-286C7DE9AC73}" type="pres">
      <dgm:prSet presAssocID="{D43F8395-74BF-407A-94FB-C32BECD0F57D}" presName="accentRepeatNode" presStyleLbl="solidFgAcc1" presStyleIdx="2" presStyleCnt="5"/>
      <dgm:spPr/>
    </dgm:pt>
    <dgm:pt modelId="{F70B037C-0DEA-4619-8B29-155FF28627E4}" type="pres">
      <dgm:prSet presAssocID="{B74DA32D-C6A4-4FEE-A679-4CBA01E80F0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37F02-6B6F-4ED1-A9B7-9413D15258A6}" type="pres">
      <dgm:prSet presAssocID="{B74DA32D-C6A4-4FEE-A679-4CBA01E80F00}" presName="accent_4" presStyleCnt="0"/>
      <dgm:spPr/>
    </dgm:pt>
    <dgm:pt modelId="{AE4255B1-39F1-499C-B55E-CF087EC3D424}" type="pres">
      <dgm:prSet presAssocID="{B74DA32D-C6A4-4FEE-A679-4CBA01E80F00}" presName="accentRepeatNode" presStyleLbl="solidFgAcc1" presStyleIdx="3" presStyleCnt="5"/>
      <dgm:spPr/>
    </dgm:pt>
    <dgm:pt modelId="{7E982ED2-18BD-4E13-A7B8-2B42CEBA882F}" type="pres">
      <dgm:prSet presAssocID="{04A2B810-52B4-4161-86E0-F698D27529F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4CB1C-AADA-41D3-A10D-CF71C73B4B4C}" type="pres">
      <dgm:prSet presAssocID="{04A2B810-52B4-4161-86E0-F698D27529FA}" presName="accent_5" presStyleCnt="0"/>
      <dgm:spPr/>
    </dgm:pt>
    <dgm:pt modelId="{C7679AD0-97C6-424F-87ED-AEEC7EF2A7AC}" type="pres">
      <dgm:prSet presAssocID="{04A2B810-52B4-4161-86E0-F698D27529FA}" presName="accentRepeatNode" presStyleLbl="solidFgAcc1" presStyleIdx="4" presStyleCnt="5"/>
      <dgm:spPr/>
    </dgm:pt>
  </dgm:ptLst>
  <dgm:cxnLst>
    <dgm:cxn modelId="{1B093951-0812-44F5-B2EA-D1D882F721F6}" srcId="{BD68DE04-5556-4482-8D5D-50B3E93293B1}" destId="{8590D3DE-B306-46E8-9012-6F513325478B}" srcOrd="0" destOrd="0" parTransId="{52AD7185-0C1D-4848-BF87-F5A400EA7392}" sibTransId="{B39754B8-439A-4316-B51B-F0D74E867458}"/>
    <dgm:cxn modelId="{B66E139B-E4BD-4409-89B2-BA4E3C3E0581}" srcId="{BD68DE04-5556-4482-8D5D-50B3E93293B1}" destId="{6E630970-5B51-4550-98F9-7BCBA3522305}" srcOrd="1" destOrd="0" parTransId="{E53E0B27-64BA-4973-8EC2-85945338CDA6}" sibTransId="{E0488137-D40D-4588-AEC0-3673C7BF8ECD}"/>
    <dgm:cxn modelId="{648FC36B-F2AC-4939-8FFF-DE1FE2717A5D}" type="presOf" srcId="{04A2B810-52B4-4161-86E0-F698D27529FA}" destId="{7E982ED2-18BD-4E13-A7B8-2B42CEBA882F}" srcOrd="0" destOrd="0" presId="urn:microsoft.com/office/officeart/2008/layout/VerticalCurvedList"/>
    <dgm:cxn modelId="{C86CE4D4-9DC9-4888-BC88-5936FE534533}" type="presOf" srcId="{B39754B8-439A-4316-B51B-F0D74E867458}" destId="{AD5CEA7D-9AC5-487F-A117-4A76E8DE051F}" srcOrd="0" destOrd="0" presId="urn:microsoft.com/office/officeart/2008/layout/VerticalCurvedList"/>
    <dgm:cxn modelId="{4E0237B0-D0D9-4DB6-840F-5CDC54296BEF}" type="presOf" srcId="{6E630970-5B51-4550-98F9-7BCBA3522305}" destId="{3AB61034-52F0-430E-B609-2411034E618A}" srcOrd="0" destOrd="0" presId="urn:microsoft.com/office/officeart/2008/layout/VerticalCurvedList"/>
    <dgm:cxn modelId="{479B6826-4A65-403F-8427-B47C8322ADD7}" type="presOf" srcId="{D43F8395-74BF-407A-94FB-C32BECD0F57D}" destId="{3CCC74FF-04D2-4E3D-BF31-AB28B02347D8}" srcOrd="0" destOrd="0" presId="urn:microsoft.com/office/officeart/2008/layout/VerticalCurvedList"/>
    <dgm:cxn modelId="{370726C7-F862-435B-A729-F329A8027A46}" type="presOf" srcId="{8590D3DE-B306-46E8-9012-6F513325478B}" destId="{EA6D784C-D771-4886-B534-B31BE7A88A5E}" srcOrd="0" destOrd="0" presId="urn:microsoft.com/office/officeart/2008/layout/VerticalCurvedList"/>
    <dgm:cxn modelId="{8F3F7595-7E45-453D-AF4E-FEE4CD3DDB61}" srcId="{BD68DE04-5556-4482-8D5D-50B3E93293B1}" destId="{04A2B810-52B4-4161-86E0-F698D27529FA}" srcOrd="4" destOrd="0" parTransId="{4AEC60C4-9B0B-4DCE-BE4D-23FA8EE04E44}" sibTransId="{B835656F-C53F-46B8-B83C-A5162A3F276A}"/>
    <dgm:cxn modelId="{0662491F-3201-4167-82A2-02250F2CC498}" srcId="{BD68DE04-5556-4482-8D5D-50B3E93293B1}" destId="{B74DA32D-C6A4-4FEE-A679-4CBA01E80F00}" srcOrd="3" destOrd="0" parTransId="{53D7E1BF-CA49-469E-96AE-BDA1291EAD25}" sibTransId="{FEDCBC31-AC4F-4157-A6AF-20643255EDB0}"/>
    <dgm:cxn modelId="{E1A6393C-7DE5-4FB7-BE71-A7EF9C03FA02}" type="presOf" srcId="{B74DA32D-C6A4-4FEE-A679-4CBA01E80F00}" destId="{F70B037C-0DEA-4619-8B29-155FF28627E4}" srcOrd="0" destOrd="0" presId="urn:microsoft.com/office/officeart/2008/layout/VerticalCurvedList"/>
    <dgm:cxn modelId="{4210E29E-0554-4412-A854-A798A65BDD64}" type="presOf" srcId="{BD68DE04-5556-4482-8D5D-50B3E93293B1}" destId="{ABAC6EE6-2067-4DAD-ADCE-E9C19E6DE96E}" srcOrd="0" destOrd="0" presId="urn:microsoft.com/office/officeart/2008/layout/VerticalCurvedList"/>
    <dgm:cxn modelId="{0FDBF5F7-C7FA-4B1A-B648-55C05ABF985A}" srcId="{BD68DE04-5556-4482-8D5D-50B3E93293B1}" destId="{D43F8395-74BF-407A-94FB-C32BECD0F57D}" srcOrd="2" destOrd="0" parTransId="{5E7F8AC8-E33A-407B-934C-87A36ED6DACF}" sibTransId="{94ED5958-06EE-4AA6-A545-2E2500E641EC}"/>
    <dgm:cxn modelId="{C2806E0C-CE37-4629-B632-2736C66EE4AE}" type="presParOf" srcId="{ABAC6EE6-2067-4DAD-ADCE-E9C19E6DE96E}" destId="{C159A546-C839-4B21-9C04-9AC23A7C2E39}" srcOrd="0" destOrd="0" presId="urn:microsoft.com/office/officeart/2008/layout/VerticalCurvedList"/>
    <dgm:cxn modelId="{60327126-01EF-4314-A6CC-E825E7E3EB8E}" type="presParOf" srcId="{C159A546-C839-4B21-9C04-9AC23A7C2E39}" destId="{D2FDD64A-E393-446F-899A-25AA18924D39}" srcOrd="0" destOrd="0" presId="urn:microsoft.com/office/officeart/2008/layout/VerticalCurvedList"/>
    <dgm:cxn modelId="{D53D0D03-E5C4-4378-89B6-4558CC5040A4}" type="presParOf" srcId="{D2FDD64A-E393-446F-899A-25AA18924D39}" destId="{100DC30D-D6ED-4A26-979C-42DD733E44F2}" srcOrd="0" destOrd="0" presId="urn:microsoft.com/office/officeart/2008/layout/VerticalCurvedList"/>
    <dgm:cxn modelId="{68B75F25-6F1B-41C4-91B7-89FFB05E40B5}" type="presParOf" srcId="{D2FDD64A-E393-446F-899A-25AA18924D39}" destId="{AD5CEA7D-9AC5-487F-A117-4A76E8DE051F}" srcOrd="1" destOrd="0" presId="urn:microsoft.com/office/officeart/2008/layout/VerticalCurvedList"/>
    <dgm:cxn modelId="{39311227-58C3-426D-A6D8-D40A32214D0F}" type="presParOf" srcId="{D2FDD64A-E393-446F-899A-25AA18924D39}" destId="{5AFB0783-7273-4558-8F98-6A7837BF4DE1}" srcOrd="2" destOrd="0" presId="urn:microsoft.com/office/officeart/2008/layout/VerticalCurvedList"/>
    <dgm:cxn modelId="{9ADB86C2-7528-4DC2-AAE1-B29035DE7BF0}" type="presParOf" srcId="{D2FDD64A-E393-446F-899A-25AA18924D39}" destId="{7A8D30E6-5204-478D-BE1B-CD8AA6DCA7AD}" srcOrd="3" destOrd="0" presId="urn:microsoft.com/office/officeart/2008/layout/VerticalCurvedList"/>
    <dgm:cxn modelId="{C4CCEC95-B2C9-4C3D-A439-21386EB7FD75}" type="presParOf" srcId="{C159A546-C839-4B21-9C04-9AC23A7C2E39}" destId="{EA6D784C-D771-4886-B534-B31BE7A88A5E}" srcOrd="1" destOrd="0" presId="urn:microsoft.com/office/officeart/2008/layout/VerticalCurvedList"/>
    <dgm:cxn modelId="{0CFD2233-FDCD-4B84-A340-8ADD32F14D74}" type="presParOf" srcId="{C159A546-C839-4B21-9C04-9AC23A7C2E39}" destId="{44163957-5AFE-4E86-8175-954F64FA0F23}" srcOrd="2" destOrd="0" presId="urn:microsoft.com/office/officeart/2008/layout/VerticalCurvedList"/>
    <dgm:cxn modelId="{F34E98C6-A092-44D7-8E86-71836D96C8F6}" type="presParOf" srcId="{44163957-5AFE-4E86-8175-954F64FA0F23}" destId="{D2D752AD-9096-4E9C-A0E4-558B46A7E5A4}" srcOrd="0" destOrd="0" presId="urn:microsoft.com/office/officeart/2008/layout/VerticalCurvedList"/>
    <dgm:cxn modelId="{8E3BE691-B54C-43A1-AC3E-DF250B00DD86}" type="presParOf" srcId="{C159A546-C839-4B21-9C04-9AC23A7C2E39}" destId="{3AB61034-52F0-430E-B609-2411034E618A}" srcOrd="3" destOrd="0" presId="urn:microsoft.com/office/officeart/2008/layout/VerticalCurvedList"/>
    <dgm:cxn modelId="{9F5892D1-1D89-4435-8119-A3918BB38C38}" type="presParOf" srcId="{C159A546-C839-4B21-9C04-9AC23A7C2E39}" destId="{4B855661-717C-4D51-8427-6AFAB5B27994}" srcOrd="4" destOrd="0" presId="urn:microsoft.com/office/officeart/2008/layout/VerticalCurvedList"/>
    <dgm:cxn modelId="{FE536EC9-8DC1-41E5-B962-5B5240DD3217}" type="presParOf" srcId="{4B855661-717C-4D51-8427-6AFAB5B27994}" destId="{7E6D15E5-F553-4CA3-A106-803C65BF4E81}" srcOrd="0" destOrd="0" presId="urn:microsoft.com/office/officeart/2008/layout/VerticalCurvedList"/>
    <dgm:cxn modelId="{5188FA47-F579-4DF7-818B-E04C7801BDF0}" type="presParOf" srcId="{C159A546-C839-4B21-9C04-9AC23A7C2E39}" destId="{3CCC74FF-04D2-4E3D-BF31-AB28B02347D8}" srcOrd="5" destOrd="0" presId="urn:microsoft.com/office/officeart/2008/layout/VerticalCurvedList"/>
    <dgm:cxn modelId="{CA76434F-E6EA-4B51-85CB-1B801965EC79}" type="presParOf" srcId="{C159A546-C839-4B21-9C04-9AC23A7C2E39}" destId="{251F2FDA-1C78-42ED-8FCF-274B773FB64D}" srcOrd="6" destOrd="0" presId="urn:microsoft.com/office/officeart/2008/layout/VerticalCurvedList"/>
    <dgm:cxn modelId="{7D1F4931-3E2D-4683-B07F-A0CFA0D137DE}" type="presParOf" srcId="{251F2FDA-1C78-42ED-8FCF-274B773FB64D}" destId="{908E7E62-FBF6-4951-8EEE-286C7DE9AC73}" srcOrd="0" destOrd="0" presId="urn:microsoft.com/office/officeart/2008/layout/VerticalCurvedList"/>
    <dgm:cxn modelId="{97F85E15-0E42-44D7-8760-F7BBF9E10F67}" type="presParOf" srcId="{C159A546-C839-4B21-9C04-9AC23A7C2E39}" destId="{F70B037C-0DEA-4619-8B29-155FF28627E4}" srcOrd="7" destOrd="0" presId="urn:microsoft.com/office/officeart/2008/layout/VerticalCurvedList"/>
    <dgm:cxn modelId="{62DB07EB-E601-4DBC-8952-3C3189B45CA7}" type="presParOf" srcId="{C159A546-C839-4B21-9C04-9AC23A7C2E39}" destId="{A8437F02-6B6F-4ED1-A9B7-9413D15258A6}" srcOrd="8" destOrd="0" presId="urn:microsoft.com/office/officeart/2008/layout/VerticalCurvedList"/>
    <dgm:cxn modelId="{47FF01D9-A144-4533-A80F-703C401BD9F1}" type="presParOf" srcId="{A8437F02-6B6F-4ED1-A9B7-9413D15258A6}" destId="{AE4255B1-39F1-499C-B55E-CF087EC3D424}" srcOrd="0" destOrd="0" presId="urn:microsoft.com/office/officeart/2008/layout/VerticalCurvedList"/>
    <dgm:cxn modelId="{F0793B91-DF39-421F-91BE-A746967295B2}" type="presParOf" srcId="{C159A546-C839-4B21-9C04-9AC23A7C2E39}" destId="{7E982ED2-18BD-4E13-A7B8-2B42CEBA882F}" srcOrd="9" destOrd="0" presId="urn:microsoft.com/office/officeart/2008/layout/VerticalCurvedList"/>
    <dgm:cxn modelId="{1D4A08EF-2EE1-4DD7-AE01-FA118836C694}" type="presParOf" srcId="{C159A546-C839-4B21-9C04-9AC23A7C2E39}" destId="{1664CB1C-AADA-41D3-A10D-CF71C73B4B4C}" srcOrd="10" destOrd="0" presId="urn:microsoft.com/office/officeart/2008/layout/VerticalCurvedList"/>
    <dgm:cxn modelId="{18E765A8-45EB-439E-99CB-9C202C701A33}" type="presParOf" srcId="{1664CB1C-AADA-41D3-A10D-CF71C73B4B4C}" destId="{C7679AD0-97C6-424F-87ED-AEEC7EF2A7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1E836-E606-4EE6-BC90-CED93F2B43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4F79FD-A3C5-4841-93DC-A1D7DE6F0FBD}">
      <dgm:prSet phldrT="[Текст]"/>
      <dgm:spPr/>
      <dgm:t>
        <a:bodyPr/>
        <a:lstStyle/>
        <a:p>
          <a:r>
            <a:rPr lang="ru-RU" b="1" dirty="0" smtClean="0"/>
            <a:t>1. </a:t>
          </a:r>
          <a:r>
            <a:rPr lang="ru-RU" b="1" dirty="0" err="1" smtClean="0"/>
            <a:t>Датахаб</a:t>
          </a:r>
          <a:endParaRPr lang="ru-RU" dirty="0"/>
        </a:p>
      </dgm:t>
    </dgm:pt>
    <dgm:pt modelId="{A5C0A2A5-A2DB-47E4-ABCF-EAA0A2F124E0}" type="parTrans" cxnId="{847B10AB-42E5-4599-9923-F166464AA34C}">
      <dgm:prSet/>
      <dgm:spPr/>
      <dgm:t>
        <a:bodyPr/>
        <a:lstStyle/>
        <a:p>
          <a:endParaRPr lang="ru-RU"/>
        </a:p>
      </dgm:t>
    </dgm:pt>
    <dgm:pt modelId="{2563254A-9D15-4E23-8D8B-8322E3E71CCF}" type="sibTrans" cxnId="{847B10AB-42E5-4599-9923-F166464AA34C}">
      <dgm:prSet/>
      <dgm:spPr/>
      <dgm:t>
        <a:bodyPr/>
        <a:lstStyle/>
        <a:p>
          <a:endParaRPr lang="ru-RU"/>
        </a:p>
      </dgm:t>
    </dgm:pt>
    <dgm:pt modelId="{2D8E07EA-69B3-4CDF-BCF8-FE6CFD4F2E1D}">
      <dgm:prSet phldrT="[Текст]" custT="1"/>
      <dgm:spPr/>
      <dgm:t>
        <a:bodyPr/>
        <a:lstStyle/>
        <a:p>
          <a:r>
            <a:rPr lang="ru-RU" sz="1200" dirty="0" smtClean="0"/>
            <a:t>Система управления данными сферы науки и высшего образования для принятия управленческих решений</a:t>
          </a:r>
          <a:endParaRPr lang="ru-RU" sz="1200" dirty="0"/>
        </a:p>
      </dgm:t>
    </dgm:pt>
    <dgm:pt modelId="{92EFCC40-8B97-4943-A510-96DC2934C869}" type="parTrans" cxnId="{C1F11500-0215-4F0B-BF36-57D7FFC43DEC}">
      <dgm:prSet/>
      <dgm:spPr/>
      <dgm:t>
        <a:bodyPr/>
        <a:lstStyle/>
        <a:p>
          <a:endParaRPr lang="ru-RU"/>
        </a:p>
      </dgm:t>
    </dgm:pt>
    <dgm:pt modelId="{B4543F06-E5DE-4924-84A7-CEC456D3D3FF}" type="sibTrans" cxnId="{C1F11500-0215-4F0B-BF36-57D7FFC43DEC}">
      <dgm:prSet/>
      <dgm:spPr/>
      <dgm:t>
        <a:bodyPr/>
        <a:lstStyle/>
        <a:p>
          <a:endParaRPr lang="ru-RU"/>
        </a:p>
      </dgm:t>
    </dgm:pt>
    <dgm:pt modelId="{BD2E1D18-7DF9-4015-9B5B-F74C520BBF67}">
      <dgm:prSet phldrT="[Текст]"/>
      <dgm:spPr/>
      <dgm:t>
        <a:bodyPr/>
        <a:lstStyle/>
        <a:p>
          <a:r>
            <a:rPr lang="ru-RU" b="1" dirty="0" smtClean="0"/>
            <a:t>3. Цифровой университет </a:t>
          </a:r>
          <a:endParaRPr lang="ru-RU" b="1" dirty="0"/>
        </a:p>
      </dgm:t>
    </dgm:pt>
    <dgm:pt modelId="{8A2FBE26-2A4D-4B21-A1C8-5342D5619A7D}" type="parTrans" cxnId="{0EBAE292-A2B6-4E6B-92B8-667560320828}">
      <dgm:prSet/>
      <dgm:spPr/>
      <dgm:t>
        <a:bodyPr/>
        <a:lstStyle/>
        <a:p>
          <a:endParaRPr lang="ru-RU"/>
        </a:p>
      </dgm:t>
    </dgm:pt>
    <dgm:pt modelId="{49990DB0-C407-4838-BC49-8D7FC428DA61}" type="sibTrans" cxnId="{0EBAE292-A2B6-4E6B-92B8-667560320828}">
      <dgm:prSet/>
      <dgm:spPr/>
      <dgm:t>
        <a:bodyPr/>
        <a:lstStyle/>
        <a:p>
          <a:endParaRPr lang="ru-RU"/>
        </a:p>
      </dgm:t>
    </dgm:pt>
    <dgm:pt modelId="{57B0D86B-33F1-45B1-AA4C-7E50D12EA596}">
      <dgm:prSet phldrT="[Текст]" custT="1"/>
      <dgm:spPr/>
      <dgm:t>
        <a:bodyPr/>
        <a:lstStyle/>
        <a:p>
          <a:r>
            <a:rPr lang="ru-RU" sz="1200" dirty="0" smtClean="0"/>
            <a:t>Создание и развитие цифровых сервисов в сфере науки и высшего образования, охватывающих все виды бизнес-процессов ООВО</a:t>
          </a:r>
          <a:endParaRPr lang="ru-RU" sz="1200" dirty="0"/>
        </a:p>
      </dgm:t>
    </dgm:pt>
    <dgm:pt modelId="{D49D6B40-3E20-48E3-8EAA-9B5C29B6DC9B}" type="parTrans" cxnId="{194BB4CF-55E6-4FB5-8CE7-1FEED5DE285F}">
      <dgm:prSet/>
      <dgm:spPr/>
      <dgm:t>
        <a:bodyPr/>
        <a:lstStyle/>
        <a:p>
          <a:endParaRPr lang="ru-RU"/>
        </a:p>
      </dgm:t>
    </dgm:pt>
    <dgm:pt modelId="{463FCB6E-FE3E-47E5-BF30-2C1FF44A6D14}" type="sibTrans" cxnId="{194BB4CF-55E6-4FB5-8CE7-1FEED5DE285F}">
      <dgm:prSet/>
      <dgm:spPr/>
      <dgm:t>
        <a:bodyPr/>
        <a:lstStyle/>
        <a:p>
          <a:endParaRPr lang="ru-RU"/>
        </a:p>
      </dgm:t>
    </dgm:pt>
    <dgm:pt modelId="{B420C67A-6783-4CF9-B32B-B94C8DCD38B0}">
      <dgm:prSet phldrT="[Текст]"/>
      <dgm:spPr/>
      <dgm:t>
        <a:bodyPr/>
        <a:lstStyle/>
        <a:p>
          <a:r>
            <a:rPr lang="ru-RU" b="1" dirty="0" smtClean="0"/>
            <a:t>4. Единая сервисная платформа науки</a:t>
          </a:r>
          <a:endParaRPr lang="ru-RU" b="1" dirty="0"/>
        </a:p>
      </dgm:t>
    </dgm:pt>
    <dgm:pt modelId="{9A1A1072-6106-462B-AFE2-DF110700A78E}" type="parTrans" cxnId="{D2F64674-99F4-446D-8CE5-5B9166423752}">
      <dgm:prSet/>
      <dgm:spPr/>
      <dgm:t>
        <a:bodyPr/>
        <a:lstStyle/>
        <a:p>
          <a:endParaRPr lang="ru-RU"/>
        </a:p>
      </dgm:t>
    </dgm:pt>
    <dgm:pt modelId="{3EA4DFF2-AF7E-4214-853E-443AD64DE437}" type="sibTrans" cxnId="{D2F64674-99F4-446D-8CE5-5B9166423752}">
      <dgm:prSet/>
      <dgm:spPr/>
      <dgm:t>
        <a:bodyPr/>
        <a:lstStyle/>
        <a:p>
          <a:endParaRPr lang="ru-RU"/>
        </a:p>
      </dgm:t>
    </dgm:pt>
    <dgm:pt modelId="{1981E35C-A4D2-4CC3-A24E-4A1F214D046A}">
      <dgm:prSet phldrT="[Текст]"/>
      <dgm:spPr/>
      <dgm:t>
        <a:bodyPr/>
        <a:lstStyle/>
        <a:p>
          <a:r>
            <a:rPr lang="ru-RU" b="1" dirty="0" smtClean="0"/>
            <a:t>5. Маркетплейс программного обеспечения и оборудования</a:t>
          </a:r>
          <a:endParaRPr lang="ru-RU" b="1" dirty="0"/>
        </a:p>
      </dgm:t>
    </dgm:pt>
    <dgm:pt modelId="{65AF42E7-FDB1-4980-BAFF-D9D4FEC8C669}" type="parTrans" cxnId="{E3CB7961-91B5-434F-BE0D-406712D680AF}">
      <dgm:prSet/>
      <dgm:spPr/>
      <dgm:t>
        <a:bodyPr/>
        <a:lstStyle/>
        <a:p>
          <a:endParaRPr lang="ru-RU"/>
        </a:p>
      </dgm:t>
    </dgm:pt>
    <dgm:pt modelId="{85EB8122-3493-4118-AEB9-38BD9AC42800}" type="sibTrans" cxnId="{E3CB7961-91B5-434F-BE0D-406712D680AF}">
      <dgm:prSet/>
      <dgm:spPr/>
      <dgm:t>
        <a:bodyPr/>
        <a:lstStyle/>
        <a:p>
          <a:endParaRPr lang="ru-RU"/>
        </a:p>
      </dgm:t>
    </dgm:pt>
    <dgm:pt modelId="{1A5101C6-EA08-4F56-9D2C-0F0145B2B2F5}">
      <dgm:prSet/>
      <dgm:spPr/>
      <dgm:t>
        <a:bodyPr/>
        <a:lstStyle/>
        <a:p>
          <a:r>
            <a:rPr lang="ru-RU" b="1" dirty="0" smtClean="0"/>
            <a:t>6. Цифровое мышление</a:t>
          </a:r>
          <a:endParaRPr lang="ru-RU" b="1" dirty="0"/>
        </a:p>
      </dgm:t>
    </dgm:pt>
    <dgm:pt modelId="{EFB32822-921D-466B-8D08-4AF54599AD67}" type="sibTrans" cxnId="{AC07E307-476B-45CE-B33B-6712C2C6AFCB}">
      <dgm:prSet/>
      <dgm:spPr/>
      <dgm:t>
        <a:bodyPr/>
        <a:lstStyle/>
        <a:p>
          <a:endParaRPr lang="ru-RU"/>
        </a:p>
      </dgm:t>
    </dgm:pt>
    <dgm:pt modelId="{0FA5CD3A-33E5-4ED5-8535-498460CB4A42}" type="parTrans" cxnId="{AC07E307-476B-45CE-B33B-6712C2C6AFCB}">
      <dgm:prSet/>
      <dgm:spPr/>
      <dgm:t>
        <a:bodyPr/>
        <a:lstStyle/>
        <a:p>
          <a:endParaRPr lang="ru-RU"/>
        </a:p>
      </dgm:t>
    </dgm:pt>
    <dgm:pt modelId="{9C1551FE-F72C-4BE8-88DD-477537459F40}">
      <dgm:prSet/>
      <dgm:spPr/>
      <dgm:t>
        <a:bodyPr/>
        <a:lstStyle/>
        <a:p>
          <a:r>
            <a:rPr lang="ru-RU" b="1" dirty="0" smtClean="0"/>
            <a:t>7. Сервис </a:t>
          </a:r>
          <a:r>
            <a:rPr lang="ru-RU" b="1" dirty="0" err="1" smtClean="0"/>
            <a:t>хаб</a:t>
          </a:r>
          <a:endParaRPr lang="ru-RU" b="1" dirty="0"/>
        </a:p>
      </dgm:t>
    </dgm:pt>
    <dgm:pt modelId="{9054E3F9-D3EC-4415-8FD3-AC48957FDFC2}" type="parTrans" cxnId="{5627B532-6B2E-4C7E-856E-00031BD0DF71}">
      <dgm:prSet/>
      <dgm:spPr/>
      <dgm:t>
        <a:bodyPr/>
        <a:lstStyle/>
        <a:p>
          <a:endParaRPr lang="ru-RU"/>
        </a:p>
      </dgm:t>
    </dgm:pt>
    <dgm:pt modelId="{82852BE9-9FD1-4A7C-8F0E-6852A377F7A7}" type="sibTrans" cxnId="{5627B532-6B2E-4C7E-856E-00031BD0DF71}">
      <dgm:prSet/>
      <dgm:spPr/>
      <dgm:t>
        <a:bodyPr/>
        <a:lstStyle/>
        <a:p>
          <a:endParaRPr lang="ru-RU"/>
        </a:p>
      </dgm:t>
    </dgm:pt>
    <dgm:pt modelId="{DFF0CD7D-2A05-4082-90AF-3AE1CDADFBF4}">
      <dgm:prSet phldrT="[Текст]" custT="1"/>
      <dgm:spPr/>
      <dgm:t>
        <a:bodyPr/>
        <a:lstStyle/>
        <a:p>
          <a:r>
            <a:rPr lang="ru-RU" sz="1200" dirty="0" smtClean="0"/>
            <a:t>Создание и развитие единой экосистемы сервисов для проведения исследований и разработок</a:t>
          </a:r>
          <a:endParaRPr lang="ru-RU" sz="1200" dirty="0"/>
        </a:p>
      </dgm:t>
    </dgm:pt>
    <dgm:pt modelId="{6E8BFC64-8717-4636-88E7-86A64E8C0FA3}" type="parTrans" cxnId="{5F72A42C-6F7D-4452-8F0F-0A7001240008}">
      <dgm:prSet/>
      <dgm:spPr/>
      <dgm:t>
        <a:bodyPr/>
        <a:lstStyle/>
        <a:p>
          <a:endParaRPr lang="ru-RU"/>
        </a:p>
      </dgm:t>
    </dgm:pt>
    <dgm:pt modelId="{D06AD5F4-B5FF-48C9-AE68-A2C48C585BEC}" type="sibTrans" cxnId="{5F72A42C-6F7D-4452-8F0F-0A7001240008}">
      <dgm:prSet/>
      <dgm:spPr/>
      <dgm:t>
        <a:bodyPr/>
        <a:lstStyle/>
        <a:p>
          <a:endParaRPr lang="ru-RU"/>
        </a:p>
      </dgm:t>
    </dgm:pt>
    <dgm:pt modelId="{9F5DA46D-56E8-4735-8C33-AA2B164BDE90}">
      <dgm:prSet phldrT="[Текст]" custT="1"/>
      <dgm:spPr/>
      <dgm:t>
        <a:bodyPr/>
        <a:lstStyle/>
        <a:p>
          <a:r>
            <a:rPr lang="ru-RU" sz="1200" dirty="0" smtClean="0"/>
            <a:t>Формирование единой информационной среды взаимодействия ООВО, поставщиков и </a:t>
          </a:r>
          <a:r>
            <a:rPr lang="ru-RU" sz="1200" dirty="0" err="1" smtClean="0"/>
            <a:t>вендоров</a:t>
          </a:r>
          <a:r>
            <a:rPr lang="ru-RU" sz="1200" dirty="0" smtClean="0"/>
            <a:t> оборудования и ПО, создание единых инструментов мониторинга уровня цифровизации образовательных организаций</a:t>
          </a:r>
          <a:r>
            <a:rPr lang="en-US" sz="1200" dirty="0" smtClean="0"/>
            <a:t> </a:t>
          </a:r>
          <a:r>
            <a:rPr lang="ru-RU" sz="1200" dirty="0" smtClean="0"/>
            <a:t>с целью выравнивания технологического ландшафта и модернизации инфраструктуры</a:t>
          </a:r>
          <a:endParaRPr lang="ru-RU" sz="1200" dirty="0"/>
        </a:p>
      </dgm:t>
    </dgm:pt>
    <dgm:pt modelId="{A5D14A0A-1152-4A77-95BF-DC1FF4A1ADEF}" type="parTrans" cxnId="{F0E1CBF9-0980-4988-8408-F3463FEC4FE4}">
      <dgm:prSet/>
      <dgm:spPr/>
      <dgm:t>
        <a:bodyPr/>
        <a:lstStyle/>
        <a:p>
          <a:endParaRPr lang="ru-RU"/>
        </a:p>
      </dgm:t>
    </dgm:pt>
    <dgm:pt modelId="{7C82F8F2-6FC2-4A47-BCFF-9AE016B90519}" type="sibTrans" cxnId="{F0E1CBF9-0980-4988-8408-F3463FEC4FE4}">
      <dgm:prSet/>
      <dgm:spPr/>
      <dgm:t>
        <a:bodyPr/>
        <a:lstStyle/>
        <a:p>
          <a:endParaRPr lang="ru-RU"/>
        </a:p>
      </dgm:t>
    </dgm:pt>
    <dgm:pt modelId="{6E6F78B7-CA68-40E6-920C-1B9FF50FEFCE}">
      <dgm:prSet custT="1"/>
      <dgm:spPr/>
      <dgm:t>
        <a:bodyPr/>
        <a:lstStyle/>
        <a:p>
          <a:r>
            <a:rPr lang="ru-RU" sz="1200" dirty="0" smtClean="0"/>
            <a:t>Повышение уровня цифровых компетенций обучающихся, ППС,  формирования компетентной команды </a:t>
          </a:r>
          <a:r>
            <a:rPr lang="en-US" sz="1200" dirty="0" smtClean="0"/>
            <a:t>CDTO </a:t>
          </a:r>
          <a:r>
            <a:rPr lang="ru-RU" sz="1200" dirty="0" smtClean="0"/>
            <a:t>ООВО для создания и реализации стратегии развития</a:t>
          </a:r>
          <a:endParaRPr lang="ru-RU" sz="1200" dirty="0"/>
        </a:p>
      </dgm:t>
    </dgm:pt>
    <dgm:pt modelId="{B4F97A4C-DE78-4713-908F-96F7BAC02ACA}" type="parTrans" cxnId="{F853D93E-9AC0-4B9F-B218-D2AF0901582E}">
      <dgm:prSet/>
      <dgm:spPr/>
      <dgm:t>
        <a:bodyPr/>
        <a:lstStyle/>
        <a:p>
          <a:endParaRPr lang="ru-RU"/>
        </a:p>
      </dgm:t>
    </dgm:pt>
    <dgm:pt modelId="{C82C1F7A-36A5-4190-A0D5-36111A65BC37}" type="sibTrans" cxnId="{F853D93E-9AC0-4B9F-B218-D2AF0901582E}">
      <dgm:prSet/>
      <dgm:spPr/>
      <dgm:t>
        <a:bodyPr/>
        <a:lstStyle/>
        <a:p>
          <a:endParaRPr lang="ru-RU"/>
        </a:p>
      </dgm:t>
    </dgm:pt>
    <dgm:pt modelId="{2352F52A-2191-4778-AC7A-CA72A83ED57D}">
      <dgm:prSet custT="1"/>
      <dgm:spPr/>
      <dgm:t>
        <a:bodyPr/>
        <a:lstStyle/>
        <a:p>
          <a:r>
            <a:rPr lang="ru-RU" sz="1200" dirty="0" smtClean="0"/>
            <a:t>Единая сервисная система для цифровой трансформации бизнес-процессов Минобрнауки России и ООВО: управление ролями и структурой, оптимизация, систематизация и регламентирование бизнес-процессов за счет создания информационной системы</a:t>
          </a:r>
          <a:endParaRPr lang="ru-RU" sz="1200" dirty="0"/>
        </a:p>
      </dgm:t>
    </dgm:pt>
    <dgm:pt modelId="{63A125DA-2143-4A83-B0F3-9624007CAF7D}" type="parTrans" cxnId="{EB37562E-4F91-4DA3-8CE1-E658EBEBB051}">
      <dgm:prSet/>
      <dgm:spPr/>
      <dgm:t>
        <a:bodyPr/>
        <a:lstStyle/>
        <a:p>
          <a:endParaRPr lang="ru-RU"/>
        </a:p>
      </dgm:t>
    </dgm:pt>
    <dgm:pt modelId="{97004B48-9837-4A80-B7B7-761938EFD6A8}" type="sibTrans" cxnId="{EB37562E-4F91-4DA3-8CE1-E658EBEBB051}">
      <dgm:prSet/>
      <dgm:spPr/>
      <dgm:t>
        <a:bodyPr/>
        <a:lstStyle/>
        <a:p>
          <a:endParaRPr lang="ru-RU"/>
        </a:p>
      </dgm:t>
    </dgm:pt>
    <dgm:pt modelId="{EF7BE9BE-448B-44D6-B229-5D77692B9786}">
      <dgm:prSet phldrT="[Текст]"/>
      <dgm:spPr/>
      <dgm:t>
        <a:bodyPr/>
        <a:lstStyle/>
        <a:p>
          <a:r>
            <a:rPr lang="ru-RU" b="1" dirty="0" smtClean="0"/>
            <a:t>2. Архитектура цифровой трансформации</a:t>
          </a:r>
          <a:endParaRPr lang="ru-RU" b="1" dirty="0"/>
        </a:p>
      </dgm:t>
    </dgm:pt>
    <dgm:pt modelId="{8BB9D979-46F5-4602-BB80-A0F7BEAA8FB4}" type="parTrans" cxnId="{A21A3C54-451C-4EC3-B6EB-B07DCFC52DC0}">
      <dgm:prSet/>
      <dgm:spPr/>
      <dgm:t>
        <a:bodyPr/>
        <a:lstStyle/>
        <a:p>
          <a:endParaRPr lang="ru-RU"/>
        </a:p>
      </dgm:t>
    </dgm:pt>
    <dgm:pt modelId="{7F0BE6FD-2C4A-4B20-8219-C18C84E18967}" type="sibTrans" cxnId="{A21A3C54-451C-4EC3-B6EB-B07DCFC52DC0}">
      <dgm:prSet/>
      <dgm:spPr/>
      <dgm:t>
        <a:bodyPr/>
        <a:lstStyle/>
        <a:p>
          <a:endParaRPr lang="ru-RU"/>
        </a:p>
      </dgm:t>
    </dgm:pt>
    <dgm:pt modelId="{97B8C26D-029E-4064-A145-0CA749028C61}">
      <dgm:prSet phldrT="[Текст]" custT="1"/>
      <dgm:spPr/>
      <dgm:t>
        <a:bodyPr/>
        <a:lstStyle/>
        <a:p>
          <a:r>
            <a:rPr lang="ru-RU" sz="1200" dirty="0" smtClean="0"/>
            <a:t>Комплексный подход цифровой трансформации в отрасли, координационное, методическое и информационное сопровождение организаций в реализации стратегии цифровой трансформации</a:t>
          </a:r>
          <a:endParaRPr lang="ru-RU" sz="1200" b="1" dirty="0"/>
        </a:p>
      </dgm:t>
    </dgm:pt>
    <dgm:pt modelId="{6B5A6802-9503-49FB-9254-D475BC35E55F}" type="parTrans" cxnId="{0B8E0FB1-4E98-4C58-B2BF-D51847580068}">
      <dgm:prSet/>
      <dgm:spPr/>
      <dgm:t>
        <a:bodyPr/>
        <a:lstStyle/>
        <a:p>
          <a:endParaRPr lang="ru-RU"/>
        </a:p>
      </dgm:t>
    </dgm:pt>
    <dgm:pt modelId="{E3FC383D-ED39-4373-B3A2-E6D09B5C31AF}" type="sibTrans" cxnId="{0B8E0FB1-4E98-4C58-B2BF-D51847580068}">
      <dgm:prSet/>
      <dgm:spPr/>
      <dgm:t>
        <a:bodyPr/>
        <a:lstStyle/>
        <a:p>
          <a:endParaRPr lang="ru-RU"/>
        </a:p>
      </dgm:t>
    </dgm:pt>
    <dgm:pt modelId="{C3A7757B-4EFB-4FE6-9599-FD7F77EE5FB9}" type="pres">
      <dgm:prSet presAssocID="{A2D1E836-E606-4EE6-BC90-CED93F2B4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05FE9-8DCA-44FA-8805-6449CF7C8473}" type="pres">
      <dgm:prSet presAssocID="{5C4F79FD-A3C5-4841-93DC-A1D7DE6F0FBD}" presName="linNode" presStyleCnt="0"/>
      <dgm:spPr/>
    </dgm:pt>
    <dgm:pt modelId="{E3C82FA1-4E11-46A0-8717-4FC62FCFEA94}" type="pres">
      <dgm:prSet presAssocID="{5C4F79FD-A3C5-4841-93DC-A1D7DE6F0FB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37451-ED68-450B-8D91-D02FB2AF1AE8}" type="pres">
      <dgm:prSet presAssocID="{5C4F79FD-A3C5-4841-93DC-A1D7DE6F0FB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410B8-8386-446F-A1EB-02FDFDF95990}" type="pres">
      <dgm:prSet presAssocID="{2563254A-9D15-4E23-8D8B-8322E3E71CCF}" presName="sp" presStyleCnt="0"/>
      <dgm:spPr/>
    </dgm:pt>
    <dgm:pt modelId="{84477745-9C3B-4CAC-830C-806A645C6E2A}" type="pres">
      <dgm:prSet presAssocID="{EF7BE9BE-448B-44D6-B229-5D77692B9786}" presName="linNode" presStyleCnt="0"/>
      <dgm:spPr/>
    </dgm:pt>
    <dgm:pt modelId="{A0EC766D-E6DC-4A15-B6D7-56A0268CC796}" type="pres">
      <dgm:prSet presAssocID="{EF7BE9BE-448B-44D6-B229-5D77692B978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D2EB9-5E8E-4D16-85A3-79DB5D4617BC}" type="pres">
      <dgm:prSet presAssocID="{EF7BE9BE-448B-44D6-B229-5D77692B9786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5557-AC5E-4D4B-B607-4D717A03B650}" type="pres">
      <dgm:prSet presAssocID="{7F0BE6FD-2C4A-4B20-8219-C18C84E18967}" presName="sp" presStyleCnt="0"/>
      <dgm:spPr/>
    </dgm:pt>
    <dgm:pt modelId="{F1EDD08E-0A50-4DCA-BA24-B1BA3220D4B5}" type="pres">
      <dgm:prSet presAssocID="{BD2E1D18-7DF9-4015-9B5B-F74C520BBF67}" presName="linNode" presStyleCnt="0"/>
      <dgm:spPr/>
    </dgm:pt>
    <dgm:pt modelId="{58351D03-6E66-45CB-93CA-5224C3287ECA}" type="pres">
      <dgm:prSet presAssocID="{BD2E1D18-7DF9-4015-9B5B-F74C520BBF6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9D718-6B97-437D-9E7E-0CE3C1C54563}" type="pres">
      <dgm:prSet presAssocID="{BD2E1D18-7DF9-4015-9B5B-F74C520BBF6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1DEE8-5DC7-4595-AAF8-9E3296EFDA50}" type="pres">
      <dgm:prSet presAssocID="{49990DB0-C407-4838-BC49-8D7FC428DA61}" presName="sp" presStyleCnt="0"/>
      <dgm:spPr/>
    </dgm:pt>
    <dgm:pt modelId="{A8E66D1D-5D0A-4E02-B43F-CCDBB52C9FB1}" type="pres">
      <dgm:prSet presAssocID="{B420C67A-6783-4CF9-B32B-B94C8DCD38B0}" presName="linNode" presStyleCnt="0"/>
      <dgm:spPr/>
    </dgm:pt>
    <dgm:pt modelId="{15D66A57-953C-4489-A0C3-67B790E127A3}" type="pres">
      <dgm:prSet presAssocID="{B420C67A-6783-4CF9-B32B-B94C8DCD38B0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726BA-1958-4203-A820-3827D4A84919}" type="pres">
      <dgm:prSet presAssocID="{B420C67A-6783-4CF9-B32B-B94C8DCD38B0}" presName="descendantText" presStyleLbl="alignAccFollowNode1" presStyleIdx="3" presStyleCnt="7" custLinFactNeighborX="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F059D-B5A1-4DF1-8DB5-20F574EBB66F}" type="pres">
      <dgm:prSet presAssocID="{3EA4DFF2-AF7E-4214-853E-443AD64DE437}" presName="sp" presStyleCnt="0"/>
      <dgm:spPr/>
    </dgm:pt>
    <dgm:pt modelId="{CC4769A3-D680-4DBD-AF3E-A5C5AC9CE316}" type="pres">
      <dgm:prSet presAssocID="{1981E35C-A4D2-4CC3-A24E-4A1F214D046A}" presName="linNode" presStyleCnt="0"/>
      <dgm:spPr/>
    </dgm:pt>
    <dgm:pt modelId="{5C8514E4-392D-42D9-91EB-46E596DBDB5E}" type="pres">
      <dgm:prSet presAssocID="{1981E35C-A4D2-4CC3-A24E-4A1F214D046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B073B-939B-467A-976B-A5B1B0A51A9B}" type="pres">
      <dgm:prSet presAssocID="{1981E35C-A4D2-4CC3-A24E-4A1F214D046A}" presName="descendantText" presStyleLbl="alignAccFollowNode1" presStyleIdx="4" presStyleCnt="7" custScaleY="119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9A4CA-1B42-45E8-8CEA-85E5234499E3}" type="pres">
      <dgm:prSet presAssocID="{85EB8122-3493-4118-AEB9-38BD9AC42800}" presName="sp" presStyleCnt="0"/>
      <dgm:spPr/>
    </dgm:pt>
    <dgm:pt modelId="{DFBB7F8A-2F02-4B7C-82B0-32374A45D811}" type="pres">
      <dgm:prSet presAssocID="{1A5101C6-EA08-4F56-9D2C-0F0145B2B2F5}" presName="linNode" presStyleCnt="0"/>
      <dgm:spPr/>
    </dgm:pt>
    <dgm:pt modelId="{B0AF185B-99CE-43A4-A75C-7F75ACA94214}" type="pres">
      <dgm:prSet presAssocID="{1A5101C6-EA08-4F56-9D2C-0F0145B2B2F5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F3A85-0C5C-4ABB-9EF8-F963CAF84E43}" type="pres">
      <dgm:prSet presAssocID="{1A5101C6-EA08-4F56-9D2C-0F0145B2B2F5}" presName="descendantText" presStyleLbl="alignAccFollowNode1" presStyleIdx="5" presStyleCnt="7" custLinFactNeighborY="-1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5D69-A534-4D07-9575-F9517457BD48}" type="pres">
      <dgm:prSet presAssocID="{EFB32822-921D-466B-8D08-4AF54599AD67}" presName="sp" presStyleCnt="0"/>
      <dgm:spPr/>
    </dgm:pt>
    <dgm:pt modelId="{4B298D42-7A97-4C53-87E2-775F818B583C}" type="pres">
      <dgm:prSet presAssocID="{9C1551FE-F72C-4BE8-88DD-477537459F40}" presName="linNode" presStyleCnt="0"/>
      <dgm:spPr/>
    </dgm:pt>
    <dgm:pt modelId="{546EF3F2-759F-44DD-93AE-528D6C078706}" type="pres">
      <dgm:prSet presAssocID="{9C1551FE-F72C-4BE8-88DD-477537459F40}" presName="parentText" presStyleLbl="node1" presStyleIdx="6" presStyleCnt="7" custLinFactNeighborX="-10525" custLinFactNeighborY="11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7579-5CD8-4A49-9FCB-93FDC204CC26}" type="pres">
      <dgm:prSet presAssocID="{9C1551FE-F72C-4BE8-88DD-477537459F40}" presName="descendantText" presStyleLbl="alignAccFollowNode1" presStyleIdx="6" presStyleCnt="7" custScaleY="13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1CBF9-0980-4988-8408-F3463FEC4FE4}" srcId="{1981E35C-A4D2-4CC3-A24E-4A1F214D046A}" destId="{9F5DA46D-56E8-4735-8C33-AA2B164BDE90}" srcOrd="0" destOrd="0" parTransId="{A5D14A0A-1152-4A77-95BF-DC1FF4A1ADEF}" sibTransId="{7C82F8F2-6FC2-4A47-BCFF-9AE016B90519}"/>
    <dgm:cxn modelId="{EB37562E-4F91-4DA3-8CE1-E658EBEBB051}" srcId="{9C1551FE-F72C-4BE8-88DD-477537459F40}" destId="{2352F52A-2191-4778-AC7A-CA72A83ED57D}" srcOrd="0" destOrd="0" parTransId="{63A125DA-2143-4A83-B0F3-9624007CAF7D}" sibTransId="{97004B48-9837-4A80-B7B7-761938EFD6A8}"/>
    <dgm:cxn modelId="{0076A9BF-F731-4468-8DF8-85E61D84A05D}" type="presOf" srcId="{EF7BE9BE-448B-44D6-B229-5D77692B9786}" destId="{A0EC766D-E6DC-4A15-B6D7-56A0268CC796}" srcOrd="0" destOrd="0" presId="urn:microsoft.com/office/officeart/2005/8/layout/vList5"/>
    <dgm:cxn modelId="{847B10AB-42E5-4599-9923-F166464AA34C}" srcId="{A2D1E836-E606-4EE6-BC90-CED93F2B4399}" destId="{5C4F79FD-A3C5-4841-93DC-A1D7DE6F0FBD}" srcOrd="0" destOrd="0" parTransId="{A5C0A2A5-A2DB-47E4-ABCF-EAA0A2F124E0}" sibTransId="{2563254A-9D15-4E23-8D8B-8322E3E71CCF}"/>
    <dgm:cxn modelId="{508C341A-28EC-45CD-B930-3B42F7F655C1}" type="presOf" srcId="{9F5DA46D-56E8-4735-8C33-AA2B164BDE90}" destId="{16AB073B-939B-467A-976B-A5B1B0A51A9B}" srcOrd="0" destOrd="0" presId="urn:microsoft.com/office/officeart/2005/8/layout/vList5"/>
    <dgm:cxn modelId="{4CD276C1-36DF-4A8D-A963-5C5C26626783}" type="presOf" srcId="{A2D1E836-E606-4EE6-BC90-CED93F2B4399}" destId="{C3A7757B-4EFB-4FE6-9599-FD7F77EE5FB9}" srcOrd="0" destOrd="0" presId="urn:microsoft.com/office/officeart/2005/8/layout/vList5"/>
    <dgm:cxn modelId="{5627B532-6B2E-4C7E-856E-00031BD0DF71}" srcId="{A2D1E836-E606-4EE6-BC90-CED93F2B4399}" destId="{9C1551FE-F72C-4BE8-88DD-477537459F40}" srcOrd="6" destOrd="0" parTransId="{9054E3F9-D3EC-4415-8FD3-AC48957FDFC2}" sibTransId="{82852BE9-9FD1-4A7C-8F0E-6852A377F7A7}"/>
    <dgm:cxn modelId="{0EBAE292-A2B6-4E6B-92B8-667560320828}" srcId="{A2D1E836-E606-4EE6-BC90-CED93F2B4399}" destId="{BD2E1D18-7DF9-4015-9B5B-F74C520BBF67}" srcOrd="2" destOrd="0" parTransId="{8A2FBE26-2A4D-4B21-A1C8-5342D5619A7D}" sibTransId="{49990DB0-C407-4838-BC49-8D7FC428DA61}"/>
    <dgm:cxn modelId="{651CC441-ECE1-4589-ADFA-7C33F39805B2}" type="presOf" srcId="{BD2E1D18-7DF9-4015-9B5B-F74C520BBF67}" destId="{58351D03-6E66-45CB-93CA-5224C3287ECA}" srcOrd="0" destOrd="0" presId="urn:microsoft.com/office/officeart/2005/8/layout/vList5"/>
    <dgm:cxn modelId="{52333F8F-8F33-43AA-A7AF-46426206EDDD}" type="presOf" srcId="{5C4F79FD-A3C5-4841-93DC-A1D7DE6F0FBD}" destId="{E3C82FA1-4E11-46A0-8717-4FC62FCFEA94}" srcOrd="0" destOrd="0" presId="urn:microsoft.com/office/officeart/2005/8/layout/vList5"/>
    <dgm:cxn modelId="{D262AB4B-0922-41B8-8853-82232554A54E}" type="presOf" srcId="{97B8C26D-029E-4064-A145-0CA749028C61}" destId="{937D2EB9-5E8E-4D16-85A3-79DB5D4617BC}" srcOrd="0" destOrd="0" presId="urn:microsoft.com/office/officeart/2005/8/layout/vList5"/>
    <dgm:cxn modelId="{C2C71FBD-0F74-4429-AEB4-A376A983D0AC}" type="presOf" srcId="{2352F52A-2191-4778-AC7A-CA72A83ED57D}" destId="{59127579-5CD8-4A49-9FCB-93FDC204CC26}" srcOrd="0" destOrd="0" presId="urn:microsoft.com/office/officeart/2005/8/layout/vList5"/>
    <dgm:cxn modelId="{5F72A42C-6F7D-4452-8F0F-0A7001240008}" srcId="{B420C67A-6783-4CF9-B32B-B94C8DCD38B0}" destId="{DFF0CD7D-2A05-4082-90AF-3AE1CDADFBF4}" srcOrd="0" destOrd="0" parTransId="{6E8BFC64-8717-4636-88E7-86A64E8C0FA3}" sibTransId="{D06AD5F4-B5FF-48C9-AE68-A2C48C585BEC}"/>
    <dgm:cxn modelId="{9A17B3E2-DAB1-4619-B2AF-1EA98C2EE6F8}" type="presOf" srcId="{B420C67A-6783-4CF9-B32B-B94C8DCD38B0}" destId="{15D66A57-953C-4489-A0C3-67B790E127A3}" srcOrd="0" destOrd="0" presId="urn:microsoft.com/office/officeart/2005/8/layout/vList5"/>
    <dgm:cxn modelId="{AC07E307-476B-45CE-B33B-6712C2C6AFCB}" srcId="{A2D1E836-E606-4EE6-BC90-CED93F2B4399}" destId="{1A5101C6-EA08-4F56-9D2C-0F0145B2B2F5}" srcOrd="5" destOrd="0" parTransId="{0FA5CD3A-33E5-4ED5-8535-498460CB4A42}" sibTransId="{EFB32822-921D-466B-8D08-4AF54599AD67}"/>
    <dgm:cxn modelId="{F853D93E-9AC0-4B9F-B218-D2AF0901582E}" srcId="{1A5101C6-EA08-4F56-9D2C-0F0145B2B2F5}" destId="{6E6F78B7-CA68-40E6-920C-1B9FF50FEFCE}" srcOrd="0" destOrd="0" parTransId="{B4F97A4C-DE78-4713-908F-96F7BAC02ACA}" sibTransId="{C82C1F7A-36A5-4190-A0D5-36111A65BC37}"/>
    <dgm:cxn modelId="{455E1AED-2DD9-44EA-BD85-BDDA4213A277}" type="presOf" srcId="{2D8E07EA-69B3-4CDF-BCF8-FE6CFD4F2E1D}" destId="{B8E37451-ED68-450B-8D91-D02FB2AF1AE8}" srcOrd="0" destOrd="0" presId="urn:microsoft.com/office/officeart/2005/8/layout/vList5"/>
    <dgm:cxn modelId="{194BB4CF-55E6-4FB5-8CE7-1FEED5DE285F}" srcId="{BD2E1D18-7DF9-4015-9B5B-F74C520BBF67}" destId="{57B0D86B-33F1-45B1-AA4C-7E50D12EA596}" srcOrd="0" destOrd="0" parTransId="{D49D6B40-3E20-48E3-8EAA-9B5C29B6DC9B}" sibTransId="{463FCB6E-FE3E-47E5-BF30-2C1FF44A6D14}"/>
    <dgm:cxn modelId="{9C9FBFC0-0E74-476F-A961-5DABDDFA59DB}" type="presOf" srcId="{6E6F78B7-CA68-40E6-920C-1B9FF50FEFCE}" destId="{437F3A85-0C5C-4ABB-9EF8-F963CAF84E43}" srcOrd="0" destOrd="0" presId="urn:microsoft.com/office/officeart/2005/8/layout/vList5"/>
    <dgm:cxn modelId="{C1F11500-0215-4F0B-BF36-57D7FFC43DEC}" srcId="{5C4F79FD-A3C5-4841-93DC-A1D7DE6F0FBD}" destId="{2D8E07EA-69B3-4CDF-BCF8-FE6CFD4F2E1D}" srcOrd="0" destOrd="0" parTransId="{92EFCC40-8B97-4943-A510-96DC2934C869}" sibTransId="{B4543F06-E5DE-4924-84A7-CEC456D3D3FF}"/>
    <dgm:cxn modelId="{0B8E0FB1-4E98-4C58-B2BF-D51847580068}" srcId="{EF7BE9BE-448B-44D6-B229-5D77692B9786}" destId="{97B8C26D-029E-4064-A145-0CA749028C61}" srcOrd="0" destOrd="0" parTransId="{6B5A6802-9503-49FB-9254-D475BC35E55F}" sibTransId="{E3FC383D-ED39-4373-B3A2-E6D09B5C31AF}"/>
    <dgm:cxn modelId="{9A78AA36-E04C-4DC6-89B4-0ECF7A1BD153}" type="presOf" srcId="{57B0D86B-33F1-45B1-AA4C-7E50D12EA596}" destId="{A339D718-6B97-437D-9E7E-0CE3C1C54563}" srcOrd="0" destOrd="0" presId="urn:microsoft.com/office/officeart/2005/8/layout/vList5"/>
    <dgm:cxn modelId="{7B272BAD-BC74-48C4-9B25-39385B15FB00}" type="presOf" srcId="{1A5101C6-EA08-4F56-9D2C-0F0145B2B2F5}" destId="{B0AF185B-99CE-43A4-A75C-7F75ACA94214}" srcOrd="0" destOrd="0" presId="urn:microsoft.com/office/officeart/2005/8/layout/vList5"/>
    <dgm:cxn modelId="{E3CB7961-91B5-434F-BE0D-406712D680AF}" srcId="{A2D1E836-E606-4EE6-BC90-CED93F2B4399}" destId="{1981E35C-A4D2-4CC3-A24E-4A1F214D046A}" srcOrd="4" destOrd="0" parTransId="{65AF42E7-FDB1-4980-BAFF-D9D4FEC8C669}" sibTransId="{85EB8122-3493-4118-AEB9-38BD9AC42800}"/>
    <dgm:cxn modelId="{C8F4D5D4-3729-4641-901D-8D66112F52DF}" type="presOf" srcId="{DFF0CD7D-2A05-4082-90AF-3AE1CDADFBF4}" destId="{20B726BA-1958-4203-A820-3827D4A84919}" srcOrd="0" destOrd="0" presId="urn:microsoft.com/office/officeart/2005/8/layout/vList5"/>
    <dgm:cxn modelId="{D5412EA4-4BB0-4390-A4BE-4CA2EBB1DB70}" type="presOf" srcId="{9C1551FE-F72C-4BE8-88DD-477537459F40}" destId="{546EF3F2-759F-44DD-93AE-528D6C078706}" srcOrd="0" destOrd="0" presId="urn:microsoft.com/office/officeart/2005/8/layout/vList5"/>
    <dgm:cxn modelId="{A21A3C54-451C-4EC3-B6EB-B07DCFC52DC0}" srcId="{A2D1E836-E606-4EE6-BC90-CED93F2B4399}" destId="{EF7BE9BE-448B-44D6-B229-5D77692B9786}" srcOrd="1" destOrd="0" parTransId="{8BB9D979-46F5-4602-BB80-A0F7BEAA8FB4}" sibTransId="{7F0BE6FD-2C4A-4B20-8219-C18C84E18967}"/>
    <dgm:cxn modelId="{D2F64674-99F4-446D-8CE5-5B9166423752}" srcId="{A2D1E836-E606-4EE6-BC90-CED93F2B4399}" destId="{B420C67A-6783-4CF9-B32B-B94C8DCD38B0}" srcOrd="3" destOrd="0" parTransId="{9A1A1072-6106-462B-AFE2-DF110700A78E}" sibTransId="{3EA4DFF2-AF7E-4214-853E-443AD64DE437}"/>
    <dgm:cxn modelId="{A1FB1E77-F07E-4A4F-9491-837491F394CB}" type="presOf" srcId="{1981E35C-A4D2-4CC3-A24E-4A1F214D046A}" destId="{5C8514E4-392D-42D9-91EB-46E596DBDB5E}" srcOrd="0" destOrd="0" presId="urn:microsoft.com/office/officeart/2005/8/layout/vList5"/>
    <dgm:cxn modelId="{28A87CD4-485F-4BC4-AD06-35D7C558A2C2}" type="presParOf" srcId="{C3A7757B-4EFB-4FE6-9599-FD7F77EE5FB9}" destId="{D3505FE9-8DCA-44FA-8805-6449CF7C8473}" srcOrd="0" destOrd="0" presId="urn:microsoft.com/office/officeart/2005/8/layout/vList5"/>
    <dgm:cxn modelId="{00D72883-6CF3-45B3-91F6-1E1C001C2D37}" type="presParOf" srcId="{D3505FE9-8DCA-44FA-8805-6449CF7C8473}" destId="{E3C82FA1-4E11-46A0-8717-4FC62FCFEA94}" srcOrd="0" destOrd="0" presId="urn:microsoft.com/office/officeart/2005/8/layout/vList5"/>
    <dgm:cxn modelId="{5482D568-E7B4-4326-A624-4949E19889EA}" type="presParOf" srcId="{D3505FE9-8DCA-44FA-8805-6449CF7C8473}" destId="{B8E37451-ED68-450B-8D91-D02FB2AF1AE8}" srcOrd="1" destOrd="0" presId="urn:microsoft.com/office/officeart/2005/8/layout/vList5"/>
    <dgm:cxn modelId="{F1227EDD-C0DA-43CC-BE83-47D3DC68B259}" type="presParOf" srcId="{C3A7757B-4EFB-4FE6-9599-FD7F77EE5FB9}" destId="{859410B8-8386-446F-A1EB-02FDFDF95990}" srcOrd="1" destOrd="0" presId="urn:microsoft.com/office/officeart/2005/8/layout/vList5"/>
    <dgm:cxn modelId="{9747841A-80D2-464F-96AB-38E62234287B}" type="presParOf" srcId="{C3A7757B-4EFB-4FE6-9599-FD7F77EE5FB9}" destId="{84477745-9C3B-4CAC-830C-806A645C6E2A}" srcOrd="2" destOrd="0" presId="urn:microsoft.com/office/officeart/2005/8/layout/vList5"/>
    <dgm:cxn modelId="{7D864FF6-55EA-4647-9A0D-E2258E8A2A32}" type="presParOf" srcId="{84477745-9C3B-4CAC-830C-806A645C6E2A}" destId="{A0EC766D-E6DC-4A15-B6D7-56A0268CC796}" srcOrd="0" destOrd="0" presId="urn:microsoft.com/office/officeart/2005/8/layout/vList5"/>
    <dgm:cxn modelId="{7D8D5E8E-4DBA-4C00-A4E4-6C03E20BF1FC}" type="presParOf" srcId="{84477745-9C3B-4CAC-830C-806A645C6E2A}" destId="{937D2EB9-5E8E-4D16-85A3-79DB5D4617BC}" srcOrd="1" destOrd="0" presId="urn:microsoft.com/office/officeart/2005/8/layout/vList5"/>
    <dgm:cxn modelId="{C9F5F5FB-7648-4316-8C64-0A4AF197108A}" type="presParOf" srcId="{C3A7757B-4EFB-4FE6-9599-FD7F77EE5FB9}" destId="{49795557-AC5E-4D4B-B607-4D717A03B650}" srcOrd="3" destOrd="0" presId="urn:microsoft.com/office/officeart/2005/8/layout/vList5"/>
    <dgm:cxn modelId="{A638FDFE-3907-432E-81A0-12ABFB98C18F}" type="presParOf" srcId="{C3A7757B-4EFB-4FE6-9599-FD7F77EE5FB9}" destId="{F1EDD08E-0A50-4DCA-BA24-B1BA3220D4B5}" srcOrd="4" destOrd="0" presId="urn:microsoft.com/office/officeart/2005/8/layout/vList5"/>
    <dgm:cxn modelId="{AAFAB082-4F3F-41C9-94E0-609585724C34}" type="presParOf" srcId="{F1EDD08E-0A50-4DCA-BA24-B1BA3220D4B5}" destId="{58351D03-6E66-45CB-93CA-5224C3287ECA}" srcOrd="0" destOrd="0" presId="urn:microsoft.com/office/officeart/2005/8/layout/vList5"/>
    <dgm:cxn modelId="{0DA420AB-AEC4-4FA8-B821-0BCAAD13645D}" type="presParOf" srcId="{F1EDD08E-0A50-4DCA-BA24-B1BA3220D4B5}" destId="{A339D718-6B97-437D-9E7E-0CE3C1C54563}" srcOrd="1" destOrd="0" presId="urn:microsoft.com/office/officeart/2005/8/layout/vList5"/>
    <dgm:cxn modelId="{09C6BB47-E9CE-4767-AD23-7C50548706CA}" type="presParOf" srcId="{C3A7757B-4EFB-4FE6-9599-FD7F77EE5FB9}" destId="{07C1DEE8-5DC7-4595-AAF8-9E3296EFDA50}" srcOrd="5" destOrd="0" presId="urn:microsoft.com/office/officeart/2005/8/layout/vList5"/>
    <dgm:cxn modelId="{B555605E-0902-4AA2-B29C-D8019D4F93D8}" type="presParOf" srcId="{C3A7757B-4EFB-4FE6-9599-FD7F77EE5FB9}" destId="{A8E66D1D-5D0A-4E02-B43F-CCDBB52C9FB1}" srcOrd="6" destOrd="0" presId="urn:microsoft.com/office/officeart/2005/8/layout/vList5"/>
    <dgm:cxn modelId="{003ED037-5712-44D7-AB06-8ACE444295D7}" type="presParOf" srcId="{A8E66D1D-5D0A-4E02-B43F-CCDBB52C9FB1}" destId="{15D66A57-953C-4489-A0C3-67B790E127A3}" srcOrd="0" destOrd="0" presId="urn:microsoft.com/office/officeart/2005/8/layout/vList5"/>
    <dgm:cxn modelId="{A07E8390-62A5-4725-930C-E99266C0A48B}" type="presParOf" srcId="{A8E66D1D-5D0A-4E02-B43F-CCDBB52C9FB1}" destId="{20B726BA-1958-4203-A820-3827D4A84919}" srcOrd="1" destOrd="0" presId="urn:microsoft.com/office/officeart/2005/8/layout/vList5"/>
    <dgm:cxn modelId="{F7BA5AE0-6830-4696-84F7-A5EB9FAE993B}" type="presParOf" srcId="{C3A7757B-4EFB-4FE6-9599-FD7F77EE5FB9}" destId="{8AEF059D-B5A1-4DF1-8DB5-20F574EBB66F}" srcOrd="7" destOrd="0" presId="urn:microsoft.com/office/officeart/2005/8/layout/vList5"/>
    <dgm:cxn modelId="{92082FE4-0D22-4D77-809A-0142A728B594}" type="presParOf" srcId="{C3A7757B-4EFB-4FE6-9599-FD7F77EE5FB9}" destId="{CC4769A3-D680-4DBD-AF3E-A5C5AC9CE316}" srcOrd="8" destOrd="0" presId="urn:microsoft.com/office/officeart/2005/8/layout/vList5"/>
    <dgm:cxn modelId="{BE0E583F-27D1-4E97-BAFF-71FF3B50A1FE}" type="presParOf" srcId="{CC4769A3-D680-4DBD-AF3E-A5C5AC9CE316}" destId="{5C8514E4-392D-42D9-91EB-46E596DBDB5E}" srcOrd="0" destOrd="0" presId="urn:microsoft.com/office/officeart/2005/8/layout/vList5"/>
    <dgm:cxn modelId="{497470AA-59B6-4E3B-847D-FE2828A91A45}" type="presParOf" srcId="{CC4769A3-D680-4DBD-AF3E-A5C5AC9CE316}" destId="{16AB073B-939B-467A-976B-A5B1B0A51A9B}" srcOrd="1" destOrd="0" presId="urn:microsoft.com/office/officeart/2005/8/layout/vList5"/>
    <dgm:cxn modelId="{2F245F60-98FC-49D0-A827-7D2D1C151335}" type="presParOf" srcId="{C3A7757B-4EFB-4FE6-9599-FD7F77EE5FB9}" destId="{1C69A4CA-1B42-45E8-8CEA-85E5234499E3}" srcOrd="9" destOrd="0" presId="urn:microsoft.com/office/officeart/2005/8/layout/vList5"/>
    <dgm:cxn modelId="{D325ECC2-3332-4346-AF95-509BA65A2484}" type="presParOf" srcId="{C3A7757B-4EFB-4FE6-9599-FD7F77EE5FB9}" destId="{DFBB7F8A-2F02-4B7C-82B0-32374A45D811}" srcOrd="10" destOrd="0" presId="urn:microsoft.com/office/officeart/2005/8/layout/vList5"/>
    <dgm:cxn modelId="{B2F5CA83-8125-465C-BE5D-15569ACEAEC1}" type="presParOf" srcId="{DFBB7F8A-2F02-4B7C-82B0-32374A45D811}" destId="{B0AF185B-99CE-43A4-A75C-7F75ACA94214}" srcOrd="0" destOrd="0" presId="urn:microsoft.com/office/officeart/2005/8/layout/vList5"/>
    <dgm:cxn modelId="{74643B8D-4F3D-4D40-93F5-3A7B03C26B9B}" type="presParOf" srcId="{DFBB7F8A-2F02-4B7C-82B0-32374A45D811}" destId="{437F3A85-0C5C-4ABB-9EF8-F963CAF84E43}" srcOrd="1" destOrd="0" presId="urn:microsoft.com/office/officeart/2005/8/layout/vList5"/>
    <dgm:cxn modelId="{C86DECA4-66B5-4251-8341-F83508AECBF8}" type="presParOf" srcId="{C3A7757B-4EFB-4FE6-9599-FD7F77EE5FB9}" destId="{B9865D69-A534-4D07-9575-F9517457BD48}" srcOrd="11" destOrd="0" presId="urn:microsoft.com/office/officeart/2005/8/layout/vList5"/>
    <dgm:cxn modelId="{663D9715-5E7C-4ADD-BD6A-1D7F1B3631C9}" type="presParOf" srcId="{C3A7757B-4EFB-4FE6-9599-FD7F77EE5FB9}" destId="{4B298D42-7A97-4C53-87E2-775F818B583C}" srcOrd="12" destOrd="0" presId="urn:microsoft.com/office/officeart/2005/8/layout/vList5"/>
    <dgm:cxn modelId="{6AD4DCA3-A252-435C-AB4D-FA7AA9CE3ADF}" type="presParOf" srcId="{4B298D42-7A97-4C53-87E2-775F818B583C}" destId="{546EF3F2-759F-44DD-93AE-528D6C078706}" srcOrd="0" destOrd="0" presId="urn:microsoft.com/office/officeart/2005/8/layout/vList5"/>
    <dgm:cxn modelId="{80A3642F-7868-44F2-A670-869BECE37A3A}" type="presParOf" srcId="{4B298D42-7A97-4C53-87E2-775F818B583C}" destId="{59127579-5CD8-4A49-9FCB-93FDC204CC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99803-1C8A-4D5F-A87C-9BA63498DF27}" type="doc">
      <dgm:prSet loTypeId="urn:microsoft.com/office/officeart/2005/8/layout/process1" loCatId="process" qsTypeId="urn:microsoft.com/office/officeart/2005/8/quickstyle/simple1" qsCatId="simple" csTypeId="urn:microsoft.com/office/officeart/2005/8/colors/accent5_3" csCatId="accent5" phldr="1"/>
      <dgm:spPr/>
    </dgm:pt>
    <dgm:pt modelId="{A28DCE4B-FA16-46ED-993B-7B04EE9BEECD}" type="pres">
      <dgm:prSet presAssocID="{67499803-1C8A-4D5F-A87C-9BA63498DF27}" presName="Name0" presStyleCnt="0">
        <dgm:presLayoutVars>
          <dgm:dir/>
          <dgm:resizeHandles val="exact"/>
        </dgm:presLayoutVars>
      </dgm:prSet>
      <dgm:spPr/>
    </dgm:pt>
  </dgm:ptLst>
  <dgm:cxnLst>
    <dgm:cxn modelId="{1A8FB17A-AE84-4EFE-9C36-0F29570228FD}" type="presOf" srcId="{67499803-1C8A-4D5F-A87C-9BA63498DF27}" destId="{A28DCE4B-FA16-46ED-993B-7B04EE9BEEC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CEA7D-9AC5-487F-A117-4A76E8DE051F}">
      <dsp:nvSpPr>
        <dsp:cNvPr id="0" name=""/>
        <dsp:cNvSpPr/>
      </dsp:nvSpPr>
      <dsp:spPr>
        <a:xfrm>
          <a:off x="-4834507" y="-740920"/>
          <a:ext cx="5758123" cy="5758123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D784C-D771-4886-B534-B31BE7A88A5E}">
      <dsp:nvSpPr>
        <dsp:cNvPr id="0" name=""/>
        <dsp:cNvSpPr/>
      </dsp:nvSpPr>
      <dsp:spPr>
        <a:xfrm>
          <a:off x="404154" y="267182"/>
          <a:ext cx="6587921" cy="53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1. Архитектура цифровой трансформации</a:t>
          </a:r>
          <a:endParaRPr lang="ru-RU" sz="2600" kern="1200" dirty="0"/>
        </a:p>
      </dsp:txBody>
      <dsp:txXfrm>
        <a:off x="404154" y="267182"/>
        <a:ext cx="6587921" cy="534706"/>
      </dsp:txXfrm>
    </dsp:sp>
    <dsp:sp modelId="{D2D752AD-9096-4E9C-A0E4-558B46A7E5A4}">
      <dsp:nvSpPr>
        <dsp:cNvPr id="0" name=""/>
        <dsp:cNvSpPr/>
      </dsp:nvSpPr>
      <dsp:spPr>
        <a:xfrm>
          <a:off x="69962" y="200343"/>
          <a:ext cx="668382" cy="668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61034-52F0-430E-B609-2411034E618A}">
      <dsp:nvSpPr>
        <dsp:cNvPr id="0" name=""/>
        <dsp:cNvSpPr/>
      </dsp:nvSpPr>
      <dsp:spPr>
        <a:xfrm>
          <a:off x="787309" y="1068984"/>
          <a:ext cx="6204766" cy="534706"/>
        </a:xfrm>
        <a:prstGeom prst="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2. Развитие цифровых сервисов</a:t>
          </a:r>
          <a:endParaRPr lang="ru-RU" sz="2600" kern="1200" dirty="0" smtClean="0"/>
        </a:p>
      </dsp:txBody>
      <dsp:txXfrm>
        <a:off x="787309" y="1068984"/>
        <a:ext cx="6204766" cy="534706"/>
      </dsp:txXfrm>
    </dsp:sp>
    <dsp:sp modelId="{7E6D15E5-F553-4CA3-A106-803C65BF4E81}">
      <dsp:nvSpPr>
        <dsp:cNvPr id="0" name=""/>
        <dsp:cNvSpPr/>
      </dsp:nvSpPr>
      <dsp:spPr>
        <a:xfrm>
          <a:off x="453117" y="1002146"/>
          <a:ext cx="668382" cy="668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C74FF-04D2-4E3D-BF31-AB28B02347D8}">
      <dsp:nvSpPr>
        <dsp:cNvPr id="0" name=""/>
        <dsp:cNvSpPr/>
      </dsp:nvSpPr>
      <dsp:spPr>
        <a:xfrm>
          <a:off x="904906" y="1870787"/>
          <a:ext cx="6087168" cy="534706"/>
        </a:xfrm>
        <a:prstGeom prst="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3. Управление данными</a:t>
          </a:r>
          <a:endParaRPr lang="ru-RU" sz="2600" b="1" kern="1200" dirty="0"/>
        </a:p>
      </dsp:txBody>
      <dsp:txXfrm>
        <a:off x="904906" y="1870787"/>
        <a:ext cx="6087168" cy="534706"/>
      </dsp:txXfrm>
    </dsp:sp>
    <dsp:sp modelId="{908E7E62-FBF6-4951-8EEE-286C7DE9AC73}">
      <dsp:nvSpPr>
        <dsp:cNvPr id="0" name=""/>
        <dsp:cNvSpPr/>
      </dsp:nvSpPr>
      <dsp:spPr>
        <a:xfrm>
          <a:off x="570715" y="1803949"/>
          <a:ext cx="668382" cy="668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B037C-0DEA-4619-8B29-155FF28627E4}">
      <dsp:nvSpPr>
        <dsp:cNvPr id="0" name=""/>
        <dsp:cNvSpPr/>
      </dsp:nvSpPr>
      <dsp:spPr>
        <a:xfrm>
          <a:off x="787309" y="2672590"/>
          <a:ext cx="6204766" cy="534706"/>
        </a:xfrm>
        <a:prstGeom prst="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4. Модернизация инфраструктуры</a:t>
          </a:r>
          <a:endParaRPr lang="ru-RU" sz="2600" kern="1200" dirty="0"/>
        </a:p>
      </dsp:txBody>
      <dsp:txXfrm>
        <a:off x="787309" y="2672590"/>
        <a:ext cx="6204766" cy="534706"/>
      </dsp:txXfrm>
    </dsp:sp>
    <dsp:sp modelId="{AE4255B1-39F1-499C-B55E-CF087EC3D424}">
      <dsp:nvSpPr>
        <dsp:cNvPr id="0" name=""/>
        <dsp:cNvSpPr/>
      </dsp:nvSpPr>
      <dsp:spPr>
        <a:xfrm>
          <a:off x="453117" y="2605752"/>
          <a:ext cx="668382" cy="668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82ED2-18BD-4E13-A7B8-2B42CEBA882F}">
      <dsp:nvSpPr>
        <dsp:cNvPr id="0" name=""/>
        <dsp:cNvSpPr/>
      </dsp:nvSpPr>
      <dsp:spPr>
        <a:xfrm>
          <a:off x="404154" y="3474393"/>
          <a:ext cx="6587921" cy="534706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5. Управление кадровым потенциалом</a:t>
          </a:r>
          <a:endParaRPr lang="ru-RU" sz="2600" kern="1200" dirty="0"/>
        </a:p>
      </dsp:txBody>
      <dsp:txXfrm>
        <a:off x="404154" y="3474393"/>
        <a:ext cx="6587921" cy="534706"/>
      </dsp:txXfrm>
    </dsp:sp>
    <dsp:sp modelId="{C7679AD0-97C6-424F-87ED-AEEC7EF2A7AC}">
      <dsp:nvSpPr>
        <dsp:cNvPr id="0" name=""/>
        <dsp:cNvSpPr/>
      </dsp:nvSpPr>
      <dsp:spPr>
        <a:xfrm>
          <a:off x="69962" y="3407555"/>
          <a:ext cx="668382" cy="668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7451-ED68-450B-8D91-D02FB2AF1AE8}">
      <dsp:nvSpPr>
        <dsp:cNvPr id="0" name=""/>
        <dsp:cNvSpPr/>
      </dsp:nvSpPr>
      <dsp:spPr>
        <a:xfrm rot="5400000">
          <a:off x="6356335" y="-2763619"/>
          <a:ext cx="574411" cy="625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Система управления данными сферы науки и высшего образования для принятия управленческих решений</a:t>
          </a:r>
          <a:endParaRPr lang="ru-RU" sz="1200" kern="1200" dirty="0"/>
        </a:p>
      </dsp:txBody>
      <dsp:txXfrm rot="-5400000">
        <a:off x="3517169" y="103587"/>
        <a:ext cx="6224704" cy="518331"/>
      </dsp:txXfrm>
    </dsp:sp>
    <dsp:sp modelId="{E3C82FA1-4E11-46A0-8717-4FC62FCFEA94}">
      <dsp:nvSpPr>
        <dsp:cNvPr id="0" name=""/>
        <dsp:cNvSpPr/>
      </dsp:nvSpPr>
      <dsp:spPr>
        <a:xfrm>
          <a:off x="0" y="3745"/>
          <a:ext cx="3517168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1. </a:t>
          </a:r>
          <a:r>
            <a:rPr lang="ru-RU" sz="1900" b="1" kern="1200" dirty="0" err="1" smtClean="0"/>
            <a:t>Датахаб</a:t>
          </a:r>
          <a:endParaRPr lang="ru-RU" sz="1900" kern="1200" dirty="0"/>
        </a:p>
      </dsp:txBody>
      <dsp:txXfrm>
        <a:off x="35051" y="38796"/>
        <a:ext cx="3447066" cy="647911"/>
      </dsp:txXfrm>
    </dsp:sp>
    <dsp:sp modelId="{937D2EB9-5E8E-4D16-85A3-79DB5D4617BC}">
      <dsp:nvSpPr>
        <dsp:cNvPr id="0" name=""/>
        <dsp:cNvSpPr/>
      </dsp:nvSpPr>
      <dsp:spPr>
        <a:xfrm rot="5400000">
          <a:off x="6356335" y="-2009705"/>
          <a:ext cx="574411" cy="625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Комплексный подход цифровой трансформации в отрасли, координационное, методическое и информационное сопровождение организаций в реализации стратегии цифровой трансформации</a:t>
          </a:r>
          <a:endParaRPr lang="ru-RU" sz="1200" b="1" kern="1200" dirty="0"/>
        </a:p>
      </dsp:txBody>
      <dsp:txXfrm rot="-5400000">
        <a:off x="3517169" y="857501"/>
        <a:ext cx="6224704" cy="518331"/>
      </dsp:txXfrm>
    </dsp:sp>
    <dsp:sp modelId="{A0EC766D-E6DC-4A15-B6D7-56A0268CC796}">
      <dsp:nvSpPr>
        <dsp:cNvPr id="0" name=""/>
        <dsp:cNvSpPr/>
      </dsp:nvSpPr>
      <dsp:spPr>
        <a:xfrm>
          <a:off x="0" y="757659"/>
          <a:ext cx="3517168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2. Архитектура цифровой трансформации</a:t>
          </a:r>
          <a:endParaRPr lang="ru-RU" sz="1900" b="1" kern="1200" dirty="0"/>
        </a:p>
      </dsp:txBody>
      <dsp:txXfrm>
        <a:off x="35051" y="792710"/>
        <a:ext cx="3447066" cy="647911"/>
      </dsp:txXfrm>
    </dsp:sp>
    <dsp:sp modelId="{A339D718-6B97-437D-9E7E-0CE3C1C54563}">
      <dsp:nvSpPr>
        <dsp:cNvPr id="0" name=""/>
        <dsp:cNvSpPr/>
      </dsp:nvSpPr>
      <dsp:spPr>
        <a:xfrm rot="5400000">
          <a:off x="6356335" y="-1255790"/>
          <a:ext cx="574411" cy="625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и развитие цифровых сервисов в сфере науки и высшего образования, охватывающих все виды бизнес-процессов ООВО</a:t>
          </a:r>
          <a:endParaRPr lang="ru-RU" sz="1200" kern="1200" dirty="0"/>
        </a:p>
      </dsp:txBody>
      <dsp:txXfrm rot="-5400000">
        <a:off x="3517169" y="1611416"/>
        <a:ext cx="6224704" cy="518331"/>
      </dsp:txXfrm>
    </dsp:sp>
    <dsp:sp modelId="{58351D03-6E66-45CB-93CA-5224C3287ECA}">
      <dsp:nvSpPr>
        <dsp:cNvPr id="0" name=""/>
        <dsp:cNvSpPr/>
      </dsp:nvSpPr>
      <dsp:spPr>
        <a:xfrm>
          <a:off x="0" y="1511574"/>
          <a:ext cx="3517168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3. Цифровой университет </a:t>
          </a:r>
          <a:endParaRPr lang="ru-RU" sz="1900" b="1" kern="1200" dirty="0"/>
        </a:p>
      </dsp:txBody>
      <dsp:txXfrm>
        <a:off x="35051" y="1546625"/>
        <a:ext cx="3447066" cy="647911"/>
      </dsp:txXfrm>
    </dsp:sp>
    <dsp:sp modelId="{20B726BA-1958-4203-A820-3827D4A84919}">
      <dsp:nvSpPr>
        <dsp:cNvPr id="0" name=""/>
        <dsp:cNvSpPr/>
      </dsp:nvSpPr>
      <dsp:spPr>
        <a:xfrm rot="5400000">
          <a:off x="6356335" y="-501875"/>
          <a:ext cx="574411" cy="625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и развитие единой экосистемы сервисов для проведения исследований и разработок</a:t>
          </a:r>
          <a:endParaRPr lang="ru-RU" sz="1200" kern="1200" dirty="0"/>
        </a:p>
      </dsp:txBody>
      <dsp:txXfrm rot="-5400000">
        <a:off x="3517169" y="2365331"/>
        <a:ext cx="6224704" cy="518331"/>
      </dsp:txXfrm>
    </dsp:sp>
    <dsp:sp modelId="{15D66A57-953C-4489-A0C3-67B790E127A3}">
      <dsp:nvSpPr>
        <dsp:cNvPr id="0" name=""/>
        <dsp:cNvSpPr/>
      </dsp:nvSpPr>
      <dsp:spPr>
        <a:xfrm>
          <a:off x="0" y="2265489"/>
          <a:ext cx="3517168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4. Единая сервисная платформа науки</a:t>
          </a:r>
          <a:endParaRPr lang="ru-RU" sz="1900" b="1" kern="1200" dirty="0"/>
        </a:p>
      </dsp:txBody>
      <dsp:txXfrm>
        <a:off x="35051" y="2300540"/>
        <a:ext cx="3447066" cy="647911"/>
      </dsp:txXfrm>
    </dsp:sp>
    <dsp:sp modelId="{16AB073B-939B-467A-976B-A5B1B0A51A9B}">
      <dsp:nvSpPr>
        <dsp:cNvPr id="0" name=""/>
        <dsp:cNvSpPr/>
      </dsp:nvSpPr>
      <dsp:spPr>
        <a:xfrm rot="5400000">
          <a:off x="6298991" y="252038"/>
          <a:ext cx="689098" cy="625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единой информационной среды взаимодействия ООВО, поставщиков и </a:t>
          </a:r>
          <a:r>
            <a:rPr lang="ru-RU" sz="1200" kern="1200" dirty="0" err="1" smtClean="0"/>
            <a:t>вендоров</a:t>
          </a:r>
          <a:r>
            <a:rPr lang="ru-RU" sz="1200" kern="1200" dirty="0" smtClean="0"/>
            <a:t> оборудования и ПО, создание единых инструментов мониторинга уровня цифровизации образовательных организаций</a:t>
          </a:r>
          <a:r>
            <a:rPr lang="en-US" sz="1200" kern="1200" dirty="0" smtClean="0"/>
            <a:t> </a:t>
          </a:r>
          <a:r>
            <a:rPr lang="ru-RU" sz="1200" kern="1200" dirty="0" smtClean="0"/>
            <a:t>с целью выравнивания технологического ландшафта и модернизации инфраструктуры</a:t>
          </a:r>
          <a:endParaRPr lang="ru-RU" sz="1200" kern="1200" dirty="0"/>
        </a:p>
      </dsp:txBody>
      <dsp:txXfrm rot="-5400000">
        <a:off x="3517169" y="3067500"/>
        <a:ext cx="6219105" cy="621820"/>
      </dsp:txXfrm>
    </dsp:sp>
    <dsp:sp modelId="{5C8514E4-392D-42D9-91EB-46E596DBDB5E}">
      <dsp:nvSpPr>
        <dsp:cNvPr id="0" name=""/>
        <dsp:cNvSpPr/>
      </dsp:nvSpPr>
      <dsp:spPr>
        <a:xfrm>
          <a:off x="0" y="3019403"/>
          <a:ext cx="3517168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5. Маркетплейс программного обеспечения и оборудования</a:t>
          </a:r>
          <a:endParaRPr lang="ru-RU" sz="1900" b="1" kern="1200" dirty="0"/>
        </a:p>
      </dsp:txBody>
      <dsp:txXfrm>
        <a:off x="35051" y="3054454"/>
        <a:ext cx="3447066" cy="647911"/>
      </dsp:txXfrm>
    </dsp:sp>
    <dsp:sp modelId="{437F3A85-0C5C-4ABB-9EF8-F963CAF84E43}">
      <dsp:nvSpPr>
        <dsp:cNvPr id="0" name=""/>
        <dsp:cNvSpPr/>
      </dsp:nvSpPr>
      <dsp:spPr>
        <a:xfrm rot="5400000">
          <a:off x="6356335" y="999066"/>
          <a:ext cx="574411" cy="625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уровня цифровых компетенций обучающихся, ППС,  формирования компетентной команды </a:t>
          </a:r>
          <a:r>
            <a:rPr lang="en-US" sz="1200" kern="1200" dirty="0" smtClean="0"/>
            <a:t>CDTO </a:t>
          </a:r>
          <a:r>
            <a:rPr lang="ru-RU" sz="1200" kern="1200" dirty="0" smtClean="0"/>
            <a:t>ООВО для создания и реализации стратегии развития</a:t>
          </a:r>
          <a:endParaRPr lang="ru-RU" sz="1200" kern="1200" dirty="0"/>
        </a:p>
      </dsp:txBody>
      <dsp:txXfrm rot="-5400000">
        <a:off x="3517169" y="3866272"/>
        <a:ext cx="6224704" cy="518331"/>
      </dsp:txXfrm>
    </dsp:sp>
    <dsp:sp modelId="{B0AF185B-99CE-43A4-A75C-7F75ACA94214}">
      <dsp:nvSpPr>
        <dsp:cNvPr id="0" name=""/>
        <dsp:cNvSpPr/>
      </dsp:nvSpPr>
      <dsp:spPr>
        <a:xfrm>
          <a:off x="0" y="3773318"/>
          <a:ext cx="3517168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6. Цифровое мышление</a:t>
          </a:r>
          <a:endParaRPr lang="ru-RU" sz="1900" b="1" kern="1200" dirty="0"/>
        </a:p>
      </dsp:txBody>
      <dsp:txXfrm>
        <a:off x="35051" y="3808369"/>
        <a:ext cx="3447066" cy="647911"/>
      </dsp:txXfrm>
    </dsp:sp>
    <dsp:sp modelId="{59127579-5CD8-4A49-9FCB-93FDC204CC26}">
      <dsp:nvSpPr>
        <dsp:cNvPr id="0" name=""/>
        <dsp:cNvSpPr/>
      </dsp:nvSpPr>
      <dsp:spPr>
        <a:xfrm rot="5400000">
          <a:off x="6262519" y="1778447"/>
          <a:ext cx="749066" cy="62466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Единая сервисная система для цифровой трансформации бизнес-процессов Минобрнауки России и ООВО: управление ролями и структурой, оптимизация, систематизация и регламентирование бизнес-процессов за счет создания информационной системы</a:t>
          </a:r>
          <a:endParaRPr lang="ru-RU" sz="1200" kern="1200" dirty="0"/>
        </a:p>
      </dsp:txBody>
      <dsp:txXfrm rot="-5400000">
        <a:off x="3513733" y="4563799"/>
        <a:ext cx="6210072" cy="675934"/>
      </dsp:txXfrm>
    </dsp:sp>
    <dsp:sp modelId="{546EF3F2-759F-44DD-93AE-528D6C078706}">
      <dsp:nvSpPr>
        <dsp:cNvPr id="0" name=""/>
        <dsp:cNvSpPr/>
      </dsp:nvSpPr>
      <dsp:spPr>
        <a:xfrm>
          <a:off x="0" y="4551275"/>
          <a:ext cx="3513733" cy="718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7. Сервис </a:t>
          </a:r>
          <a:r>
            <a:rPr lang="ru-RU" sz="1900" b="1" kern="1200" dirty="0" err="1" smtClean="0"/>
            <a:t>хаб</a:t>
          </a:r>
          <a:endParaRPr lang="ru-RU" sz="1900" b="1" kern="1200" dirty="0"/>
        </a:p>
      </dsp:txBody>
      <dsp:txXfrm>
        <a:off x="35051" y="4586326"/>
        <a:ext cx="3443631" cy="647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7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9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5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7515-FB0F-49DE-AB36-09C42F7E748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Data" Target="../diagrams/data3.xml"/><Relationship Id="rId5" Type="http://schemas.openxmlformats.org/officeDocument/2006/relationships/image" Target="../media/image9.png"/><Relationship Id="rId15" Type="http://schemas.microsoft.com/office/2007/relationships/diagramDrawing" Target="../diagrams/drawing3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bdu.fstec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4.gif"/><Relationship Id="rId7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Data" Target="../diagrams/data1.xml"/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diagramDrawing" Target="../diagrams/drawing1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0" y="7434"/>
            <a:ext cx="12191999" cy="6850566"/>
          </a:xfrm>
          <a:prstGeom prst="rect">
            <a:avLst/>
          </a:prstGeom>
          <a:solidFill>
            <a:srgbClr val="004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205333" y="4381501"/>
            <a:ext cx="3321620" cy="17371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682456" y="3904456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585396" y="4381501"/>
            <a:ext cx="3613660" cy="173719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0" y="4381501"/>
            <a:ext cx="993776" cy="17371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2154651" y="3261247"/>
            <a:ext cx="1337447" cy="1336619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3928193" y="5151730"/>
            <a:ext cx="1337447" cy="1336619"/>
          </a:xfrm>
          <a:prstGeom prst="rect">
            <a:avLst/>
          </a:prstGeom>
          <a:solidFill>
            <a:srgbClr val="6600CC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2787954" y="4850382"/>
            <a:ext cx="704144" cy="703708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2787954" y="1555265"/>
            <a:ext cx="704144" cy="703708"/>
          </a:xfrm>
          <a:prstGeom prst="rect">
            <a:avLst/>
          </a:prstGeom>
          <a:solidFill>
            <a:srgbClr val="6600C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1" y="2389556"/>
            <a:ext cx="3845685" cy="18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8356" y="3859227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5691" y="-117433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9465155"/>
              </p:ext>
            </p:extLst>
          </p:nvPr>
        </p:nvGraphicFramePr>
        <p:xfrm>
          <a:off x="615530" y="1249652"/>
          <a:ext cx="9769913" cy="528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2375461" y="418042"/>
            <a:ext cx="8652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ПРОЕКТЫ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СТРАТЕГИИ ЦИФРОВОЙ ТРАНСФОРМАЦИИ</a:t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>ОТРАСЛИ НАУКИ И 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6116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8356" y="3859227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5691" y="-117433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696103" y="1629105"/>
            <a:ext cx="86529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Целью реализации </a:t>
            </a:r>
            <a:r>
              <a:rPr lang="ru-RU" sz="1600" dirty="0" smtClean="0"/>
              <a:t>проектов Стратегии ЦТ является </a:t>
            </a:r>
            <a:r>
              <a:rPr lang="ru-RU" sz="1600" dirty="0"/>
              <a:t>достижение высокой цифровой зрелости отрасли науки и высшего образования, характеризуемой следующими показателями</a:t>
            </a:r>
            <a:r>
              <a:rPr lang="ru-RU" sz="1600" dirty="0" smtClean="0"/>
              <a:t>:</a:t>
            </a:r>
          </a:p>
          <a:p>
            <a:endParaRPr lang="ru-RU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CC"/>
                </a:solidFill>
              </a:rPr>
              <a:t>100</a:t>
            </a:r>
            <a:r>
              <a:rPr lang="ru-RU" b="1" dirty="0">
                <a:solidFill>
                  <a:srgbClr val="0033CC"/>
                </a:solidFill>
              </a:rPr>
              <a:t>% </a:t>
            </a:r>
            <a:r>
              <a:rPr lang="ru-RU" dirty="0"/>
              <a:t>ООВО, подведомственных </a:t>
            </a:r>
            <a:r>
              <a:rPr lang="ru-RU" dirty="0" err="1"/>
              <a:t>Минобрнауки</a:t>
            </a:r>
            <a:r>
              <a:rPr lang="ru-RU" dirty="0"/>
              <a:t> России, </a:t>
            </a:r>
            <a:r>
              <a:rPr lang="ru-RU" b="1" dirty="0"/>
              <a:t>внедрили целевую модель цифрового университета</a:t>
            </a:r>
            <a:r>
              <a:rPr lang="ru-RU" dirty="0"/>
              <a:t>, позволяющую сформировать единую экосистему сервисов и услуг, предоставляемых участникам образовательного </a:t>
            </a:r>
            <a:r>
              <a:rPr lang="ru-RU" dirty="0" smtClean="0"/>
              <a:t>процесса;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CC"/>
                </a:solidFill>
              </a:rPr>
              <a:t>100% </a:t>
            </a:r>
            <a:r>
              <a:rPr lang="ru-RU" dirty="0"/>
              <a:t>образовательных программ ООВО, подведомственных </a:t>
            </a:r>
            <a:r>
              <a:rPr lang="ru-RU" dirty="0" err="1"/>
              <a:t>Минобрнауки</a:t>
            </a:r>
            <a:r>
              <a:rPr lang="ru-RU" dirty="0"/>
              <a:t> России реализуются с построением </a:t>
            </a:r>
            <a:r>
              <a:rPr lang="ru-RU" b="1" dirty="0"/>
              <a:t>индивидуальных образовательных траекторий </a:t>
            </a:r>
            <a:r>
              <a:rPr lang="ru-RU" dirty="0" smtClean="0"/>
              <a:t>обучающихся;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CC"/>
                </a:solidFill>
              </a:rPr>
              <a:t>100% </a:t>
            </a:r>
            <a:r>
              <a:rPr lang="ru-RU" dirty="0"/>
              <a:t>ООВО, подведомственных </a:t>
            </a:r>
            <a:r>
              <a:rPr lang="ru-RU" dirty="0" err="1"/>
              <a:t>Минобрнауки</a:t>
            </a:r>
            <a:r>
              <a:rPr lang="ru-RU" dirty="0"/>
              <a:t> России достигли </a:t>
            </a:r>
            <a:r>
              <a:rPr lang="ru-RU" b="1" dirty="0"/>
              <a:t>базового уровня цифровой </a:t>
            </a:r>
            <a:r>
              <a:rPr lang="ru-RU" b="1" dirty="0" smtClean="0"/>
              <a:t>зрелости</a:t>
            </a:r>
            <a:r>
              <a:rPr lang="ru-RU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CC"/>
                </a:solidFill>
              </a:rPr>
              <a:t>100% </a:t>
            </a:r>
            <a:r>
              <a:rPr lang="ru-RU" dirty="0"/>
              <a:t>ООВО, подведомственных Минобрнауки России используют АИС </a:t>
            </a:r>
            <a:r>
              <a:rPr lang="ru-RU" b="1" dirty="0"/>
              <a:t>"Маркетплейс сервисов"</a:t>
            </a:r>
            <a:r>
              <a:rPr lang="ru-RU" dirty="0"/>
              <a:t> для создания и управления </a:t>
            </a:r>
            <a:r>
              <a:rPr lang="ru-RU" dirty="0" smtClean="0"/>
              <a:t>сервисами;</a:t>
            </a:r>
            <a:endParaRPr lang="ru-RU" dirty="0" smtClean="0">
              <a:solidFill>
                <a:srgbClr val="0033CC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Реализован </a:t>
            </a:r>
            <a:r>
              <a:rPr lang="ru-RU" dirty="0"/>
              <a:t>механизм межведомственного </a:t>
            </a:r>
            <a:r>
              <a:rPr lang="ru-RU" b="1" dirty="0"/>
              <a:t>сетевого взаимодействия </a:t>
            </a:r>
            <a:r>
              <a:rPr lang="ru-RU" dirty="0"/>
              <a:t>ООВО в рамках интеграции сервисов и содержания образования.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endParaRPr lang="ru-RU" sz="2000" b="1" dirty="0"/>
          </a:p>
          <a:p>
            <a:pPr marL="342900" indent="-342900" fontAlgn="base">
              <a:buFont typeface="+mj-lt"/>
              <a:buAutoNum type="arabicPeriod"/>
            </a:pPr>
            <a:endParaRPr lang="ru-RU" b="1" dirty="0"/>
          </a:p>
          <a:p>
            <a:pPr marL="342900" indent="-342900" fontAlgn="base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696103" y="920390"/>
            <a:ext cx="6949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ПОКАЗАТЕЛИ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ДОСТИЖЕНИЯ ВЫСОКОЙ ЦИФРОВОЙ ЗРЕЛОСТИ ОТРАСЛИ НАУКИ И 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0909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745258" y="2951633"/>
            <a:ext cx="100012" cy="3058201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926033" y="1839230"/>
            <a:ext cx="85004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Распоряжение Правительства РФ от 21 декабря 2021 г. № </a:t>
            </a:r>
            <a:r>
              <a:rPr lang="ru-RU" b="1" dirty="0" smtClean="0"/>
              <a:t>3759-р</a:t>
            </a:r>
            <a:endParaRPr lang="en-US" b="1" dirty="0" smtClean="0"/>
          </a:p>
          <a:p>
            <a:r>
              <a:rPr lang="ru-RU" b="1" dirty="0" smtClean="0"/>
              <a:t>Об </a:t>
            </a:r>
            <a:r>
              <a:rPr lang="ru-RU" b="1" dirty="0"/>
              <a:t>утверждении стратегического направления в области цифровой трансформации науки и высшего образования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dirty="0"/>
              <a:t>Определено стратегическое направление в области цифровой трансформации науки и высшего образования до 2030 г</a:t>
            </a:r>
            <a:r>
              <a:rPr lang="ru-RU" dirty="0" smtClean="0"/>
              <a:t>.</a:t>
            </a:r>
          </a:p>
          <a:p>
            <a:pPr fontAlgn="base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"цифровая зрелость" </a:t>
            </a:r>
            <a:r>
              <a:rPr lang="ru-RU" dirty="0"/>
              <a:t>- достижение ключевыми отраслями и уполномоченными органами исполнительной власти Российской Федерации целевых показателей, сформулированных в стратегическом направлении</a:t>
            </a:r>
            <a:r>
              <a:rPr lang="ru-RU" dirty="0" smtClean="0"/>
              <a:t>;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"</a:t>
            </a:r>
            <a:r>
              <a:rPr lang="ru-RU" b="1" dirty="0"/>
              <a:t>цифровая трансформация отрасли"</a:t>
            </a:r>
            <a:r>
              <a:rPr lang="ru-RU" dirty="0"/>
              <a:t> - комплексное преобразование деятельности участников отрасли и органов исполнительной власти Российской Федерации, </a:t>
            </a:r>
            <a:r>
              <a:rPr lang="ru-RU" b="1" dirty="0"/>
              <a:t>связанное с переходом к новым бизнес-моделям, каналам коммуникаций</a:t>
            </a:r>
            <a:r>
              <a:rPr lang="ru-RU" dirty="0"/>
              <a:t>, а также </a:t>
            </a:r>
            <a:r>
              <a:rPr lang="ru-RU" b="1" dirty="0"/>
              <a:t>процессам и культуре, которые базируются на новых подходах к управлению данными с использованием цифровых технологий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fontAlgn="base"/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49484" y="895391"/>
            <a:ext cx="9596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СТРАТЕГИЧЕСКОЕ НАПРАВЛЕНИЕ В ОБЛАСТИ ЦИФРОВОЙ ТРАНСФОРМАЦИИ НАУКИ И ВЫСШЕГО ОБРАЗОВАНИЯ</a:t>
            </a:r>
            <a:endParaRPr lang="ru-RU" sz="2800" b="1" spc="-40" dirty="0"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1892866"/>
            <a:ext cx="1370370" cy="3150896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6033" y="1817177"/>
            <a:ext cx="8849734" cy="976160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7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964407" y="3200855"/>
            <a:ext cx="100012" cy="3058201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1092994" y="1590148"/>
            <a:ext cx="82799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рамках реализации стратегического направления предусмотрено внедрение радиоэлектронной продукции российского </a:t>
            </a:r>
            <a:r>
              <a:rPr lang="ru-RU" b="1" dirty="0" smtClean="0"/>
              <a:t>происхождения</a:t>
            </a:r>
            <a:br>
              <a:rPr lang="ru-RU" b="1" dirty="0" smtClean="0"/>
            </a:br>
            <a:r>
              <a:rPr lang="ru-RU" sz="1600" dirty="0" smtClean="0"/>
              <a:t>(в </a:t>
            </a:r>
            <a:r>
              <a:rPr lang="ru-RU" sz="1600" dirty="0"/>
              <a:t>том числе систем хранения данных и серверного оборудования, автоматизированных рабочих мест, программно-аппаратных комплексов, коммуникационного оборудования, систем видеонаблюдения, программного обеспечения</a:t>
            </a:r>
            <a:r>
              <a:rPr lang="ru-RU" sz="1600" dirty="0" smtClean="0"/>
              <a:t>).</a:t>
            </a:r>
          </a:p>
          <a:p>
            <a:endParaRPr lang="ru-RU" b="1" dirty="0" smtClean="0"/>
          </a:p>
          <a:p>
            <a:r>
              <a:rPr lang="ru-RU" b="1" dirty="0" smtClean="0"/>
              <a:t>Приоритетами </a:t>
            </a:r>
            <a:r>
              <a:rPr lang="ru-RU" b="1" dirty="0"/>
              <a:t>цифровой трансформации являются: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увеличение объема научных исследований и разработок;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регуляторное обеспечение внедрения цифровых технологий в образовательных организациях высшего образования и научных организациях;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увеличение экспорта науки и высшего 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/>
              <a:t>увеличение доли отечественного оборудования и информационных систем, </a:t>
            </a:r>
            <a:r>
              <a:rPr lang="ru-RU" sz="1600" dirty="0"/>
              <a:t>используемых в образовательных организациях высшего образования и </a:t>
            </a:r>
            <a:r>
              <a:rPr lang="ru-RU" sz="1600" dirty="0" smtClean="0"/>
              <a:t>науки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обеспечение передовой инфраструктуры для научных исследований;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переход к передовым цифровым, интеллектуальным производственным технологиям, роботизированным системам, новым материалам и способам конструирования, создание систем обработки больших объемов данных, машинного обучения и искусственного интеллекта.</a:t>
            </a:r>
          </a:p>
          <a:p>
            <a:endParaRPr lang="ru-RU" dirty="0"/>
          </a:p>
          <a:p>
            <a:pPr fontAlgn="base"/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928859" y="911632"/>
            <a:ext cx="992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ПРИОРИТЕТЫ, ЦЕЛИ И ЗАДАЧИ ЦИФРОВОЙ ТРАНСФОРМАЦИИ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1892866"/>
            <a:ext cx="1370370" cy="3150896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63323" y="1612494"/>
            <a:ext cx="8679193" cy="1330212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5446731" y="0"/>
            <a:ext cx="5408593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906218" y="455356"/>
            <a:ext cx="132391" cy="1310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5446731" y="5567363"/>
            <a:ext cx="5408594" cy="129063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924502" y="0"/>
            <a:ext cx="1495848" cy="649308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489527" y="0"/>
            <a:ext cx="302048" cy="649308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150827" y="449231"/>
            <a:ext cx="1309091" cy="130909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1741503" y="449231"/>
            <a:ext cx="450498" cy="130909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17846" y="6335320"/>
            <a:ext cx="5382954" cy="163528"/>
          </a:xfrm>
          <a:prstGeom prst="rect">
            <a:avLst/>
          </a:prstGeom>
          <a:solidFill>
            <a:srgbClr val="A6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90" y="1804575"/>
            <a:ext cx="592359" cy="592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74" y="3740049"/>
            <a:ext cx="554308" cy="5889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74" y="3814240"/>
            <a:ext cx="519664" cy="5196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67" y="2913376"/>
            <a:ext cx="519664" cy="5543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73" y="2888473"/>
            <a:ext cx="715981" cy="7506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97" y="2811838"/>
            <a:ext cx="584710" cy="5993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15" y="3766047"/>
            <a:ext cx="334895" cy="4965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96" y="4585668"/>
            <a:ext cx="588953" cy="6005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00" y="4604290"/>
            <a:ext cx="635145" cy="36953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940195" y="1550304"/>
            <a:ext cx="74503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Цифровое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неравенство,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азличный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цифровой зрелости образовательных организаций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Отсутствие готовых платформенных решений для цифровизации вузов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Проблемы унификации: зоопарк систем, </a:t>
            </a:r>
            <a:r>
              <a:rPr lang="ru-RU" sz="2000" dirty="0"/>
              <a:t>мессенджеров, платформ и </a:t>
            </a:r>
            <a:r>
              <a:rPr lang="ru-RU" sz="2000" dirty="0" smtClean="0"/>
              <a:t>технологий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Проблемы </a:t>
            </a:r>
            <a:r>
              <a:rPr lang="ru-RU" sz="2000" dirty="0" smtClean="0"/>
              <a:t>нормативного регулирования применения цифровых технологий в сфере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Несогласованность требований </a:t>
            </a:r>
            <a:r>
              <a:rPr lang="ru-RU" sz="2000" dirty="0" smtClean="0"/>
              <a:t>регуляторов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Многообразие и несогласованность </a:t>
            </a:r>
            <a:r>
              <a:rPr lang="ru-RU" sz="2000" dirty="0" err="1" smtClean="0"/>
              <a:t>госплатформ</a:t>
            </a:r>
            <a:r>
              <a:rPr lang="ru-RU" sz="2000" dirty="0" smtClean="0"/>
              <a:t>, ГИС,</a:t>
            </a:r>
            <a:br>
              <a:rPr lang="ru-RU" sz="2000" dirty="0" smtClean="0"/>
            </a:br>
            <a:r>
              <a:rPr lang="ru-RU" sz="2000" dirty="0" smtClean="0"/>
              <a:t>отсутствие интеграций </a:t>
            </a:r>
            <a:r>
              <a:rPr lang="ru-RU" sz="2000" dirty="0" smtClean="0"/>
              <a:t>ГИС (ФИС </a:t>
            </a:r>
            <a:r>
              <a:rPr lang="ru-RU" sz="2000" dirty="0" smtClean="0"/>
              <a:t>ГИА и приема, </a:t>
            </a:r>
            <a:r>
              <a:rPr lang="ru-RU" sz="2000" b="1" dirty="0" err="1" smtClean="0"/>
              <a:t>Супресвервис</a:t>
            </a:r>
            <a:r>
              <a:rPr lang="ru-RU" sz="2000" dirty="0" smtClean="0"/>
              <a:t>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/>
              <a:t>Дефицит цифровых кадров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/>
              <a:t>Проблемы </a:t>
            </a:r>
            <a:r>
              <a:rPr lang="ru-RU" sz="2000" b="1" dirty="0" err="1"/>
              <a:t>импортозамещения</a:t>
            </a:r>
            <a:endParaRPr lang="ru-RU" sz="2000" b="1" dirty="0"/>
          </a:p>
          <a:p>
            <a:endParaRPr lang="ru-RU" sz="2000" dirty="0" smtClean="0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017846" y="533832"/>
          <a:ext cx="8698006" cy="110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77283" y="919042"/>
            <a:ext cx="766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ПРОБЛЕМЫ ЦИФРОВОЙ ТРАНСФОРМАЦИИ </a:t>
            </a:r>
            <a:r>
              <a:rPr lang="ru-RU" sz="2800" b="1" dirty="0">
                <a:solidFill>
                  <a:srgbClr val="0033CC"/>
                </a:solidFill>
              </a:rPr>
              <a:t>СИСТЕМЫ ВЫСШЕГО ОБРАЗОВАНИЯ</a:t>
            </a:r>
          </a:p>
          <a:p>
            <a:pPr>
              <a:defRPr/>
            </a:pPr>
            <a:endParaRPr lang="ru-RU" sz="2800" b="1" spc="-40" dirty="0"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4262437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58356" y="3859227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044702" y="-117433"/>
            <a:ext cx="2739752" cy="6975433"/>
            <a:chOff x="7645691" y="-117433"/>
            <a:chExt cx="1534612" cy="69754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71957" y="1790872"/>
            <a:ext cx="10178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трансформация приемной кампании должна обеспечивать не только использование современных цифровых технологий, но и решать реальные проблемы абитуриента: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непрозрачность процедуры приема,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риски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неправильной подачи абитуриентами согласия на зачисление,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количество выбираемых поступающими вузов и специальностей,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приоритетов выбора направлений подготовки,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еинформативность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конкурсных списков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принятия решений абитуриентами в условиях цейтнота 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доверия к цифровым сервисам, их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надежности</a:t>
            </a:r>
            <a:b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68985" y="1013169"/>
            <a:ext cx="766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ВЫЗОВЫ ЦИФРОВОЙ ТРАНСФОРМАЦИИ ПРИЕМА В ОБРАЗОВАТЕЛЬНЫЕ ОРГНИЗАЦИИ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defRPr/>
            </a:pPr>
            <a:endParaRPr lang="ru-RU" sz="2800" b="1" spc="-40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656707" y="5264727"/>
            <a:ext cx="8144394" cy="715716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473471" y="5116498"/>
            <a:ext cx="1012175" cy="1012175"/>
            <a:chOff x="0" y="436970"/>
            <a:chExt cx="1012175" cy="1012175"/>
          </a:xfrm>
        </p:grpSpPr>
        <p:sp>
          <p:nvSpPr>
            <p:cNvPr id="18" name="Овал 17"/>
            <p:cNvSpPr/>
            <p:nvPr/>
          </p:nvSpPr>
          <p:spPr>
            <a:xfrm>
              <a:off x="0" y="436970"/>
              <a:ext cx="1012175" cy="10121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 txBox="1"/>
            <p:nvPr/>
          </p:nvSpPr>
          <p:spPr>
            <a:xfrm>
              <a:off x="148230" y="585200"/>
              <a:ext cx="715715" cy="7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dirty="0"/>
                <a:t>!</a:t>
              </a:r>
              <a:endParaRPr lang="ru-RU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06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8356" y="4133544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830768" y="-133222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671555" y="1692502"/>
            <a:ext cx="7159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ВСЕ УПОМИНАНИЯ ОБ ИНФОРМАЦИОННОЙ БЕЗОПАСНОСТИ В СТРАТЕГИИ:</a:t>
            </a:r>
          </a:p>
          <a:p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b="1" dirty="0" smtClean="0"/>
              <a:t>Характерен </a:t>
            </a:r>
            <a:r>
              <a:rPr lang="ru-RU" sz="1400" b="1" dirty="0"/>
              <a:t>и низкий уровень информационной безопасности</a:t>
            </a:r>
            <a:r>
              <a:rPr lang="ru-RU" sz="1400" b="1" dirty="0" smtClean="0"/>
              <a:t>. </a:t>
            </a:r>
            <a:endParaRPr lang="ru-RU" sz="1400" b="1" dirty="0"/>
          </a:p>
          <a:p>
            <a:r>
              <a:rPr lang="ru-RU" sz="1400" dirty="0" smtClean="0"/>
              <a:t>... только </a:t>
            </a:r>
            <a:r>
              <a:rPr lang="ru-RU" sz="1400" dirty="0"/>
              <a:t>23% преподавателей используют средства для защиты </a:t>
            </a:r>
            <a:r>
              <a:rPr lang="ru-RU" sz="1400" dirty="0" smtClean="0"/>
              <a:t>информации</a:t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цифровой среде (пароли, шифрование и т.п</a:t>
            </a:r>
            <a:r>
              <a:rPr lang="ru-RU" sz="1400" dirty="0" smtClean="0"/>
              <a:t>.)» </a:t>
            </a:r>
          </a:p>
          <a:p>
            <a:endParaRPr lang="ru-RU" sz="1400" dirty="0"/>
          </a:p>
          <a:p>
            <a:r>
              <a:rPr lang="ru-RU" sz="1400" b="1" dirty="0" smtClean="0"/>
              <a:t>Дефицит </a:t>
            </a:r>
            <a:r>
              <a:rPr lang="ru-RU" sz="1400" b="1" dirty="0"/>
              <a:t>квалифицированных специалистов</a:t>
            </a:r>
            <a:r>
              <a:rPr lang="ru-RU" sz="1400" dirty="0"/>
              <a:t> с навыками и знаниями в ИТ-сфере уже сейчас является серьезной проблемой в реализации проектов цифровой трансформации компаний в России. Более 56% респондентов отметили отсутствие специалистов необходимой квалификации, что является серьезным барьером. К таким навыкам </a:t>
            </a:r>
            <a:r>
              <a:rPr lang="ru-RU" sz="1400" dirty="0" smtClean="0"/>
              <a:t>относят </a:t>
            </a:r>
            <a:r>
              <a:rPr lang="ru-RU" sz="1400" b="1" dirty="0"/>
              <a:t>обеспечение </a:t>
            </a:r>
            <a:r>
              <a:rPr lang="ru-RU" sz="1400" b="1" dirty="0" err="1"/>
              <a:t>кибербезопасности</a:t>
            </a:r>
            <a:r>
              <a:rPr lang="ru-RU" sz="1400" b="1" dirty="0"/>
              <a:t>, защиту </a:t>
            </a:r>
            <a:r>
              <a:rPr lang="ru-RU" sz="1400" b="1" dirty="0" smtClean="0"/>
              <a:t>данных…</a:t>
            </a:r>
            <a:r>
              <a:rPr lang="ru-RU" sz="1400" dirty="0" smtClean="0"/>
              <a:t>. </a:t>
            </a:r>
            <a:r>
              <a:rPr lang="ru-RU" sz="1400" dirty="0"/>
              <a:t>Поэтому переподготовка квалифицированных специалистов для нужд цифровой экономики актуальна для российских компаний не в меньшей степени, чем для международных.</a:t>
            </a:r>
          </a:p>
          <a:p>
            <a:endParaRPr lang="ru-RU" sz="1400" dirty="0" smtClean="0"/>
          </a:p>
          <a:p>
            <a:r>
              <a:rPr lang="ru-RU" sz="1400" dirty="0" smtClean="0"/>
              <a:t>В проектах Стратегии ЦТ:</a:t>
            </a:r>
            <a:endParaRPr lang="ru-RU" sz="1400" b="1" dirty="0"/>
          </a:p>
          <a:p>
            <a:pPr marL="342900" indent="-342900" fontAlgn="base">
              <a:buFont typeface="+mj-lt"/>
              <a:buAutoNum type="arabicPeriod"/>
            </a:pPr>
            <a:endParaRPr lang="ru-RU" sz="14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696104" y="937102"/>
            <a:ext cx="898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ИНФОРМАЦИОННАЯ БЕЗОПАСНОСТЬ В СТРАТЕГИИ ЦИФРОВОЙ ТРАНСФОРМАЦИИ ОТРАСЛИ </a:t>
            </a:r>
            <a:r>
              <a:rPr lang="ru-RU" sz="2000" b="1" dirty="0">
                <a:solidFill>
                  <a:srgbClr val="0033CC"/>
                </a:solidFill>
              </a:rPr>
              <a:t>НАУКИ И ВЫСШЕГО ОБРАЗОВАНИЯ</a:t>
            </a: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96104" y="4994229"/>
          <a:ext cx="8998588" cy="11794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18150">
                  <a:extLst>
                    <a:ext uri="{9D8B030D-6E8A-4147-A177-3AD203B41FA5}">
                      <a16:colId xmlns:a16="http://schemas.microsoft.com/office/drawing/2014/main" val="1712485931"/>
                    </a:ext>
                  </a:extLst>
                </a:gridCol>
                <a:gridCol w="6080438">
                  <a:extLst>
                    <a:ext uri="{9D8B030D-6E8A-4147-A177-3AD203B41FA5}">
                      <a16:colId xmlns:a16="http://schemas.microsoft.com/office/drawing/2014/main" val="3479830959"/>
                    </a:ext>
                  </a:extLst>
                </a:gridCol>
              </a:tblGrid>
              <a:tr h="266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Источник риска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Приоритетное рисковое событие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900504"/>
                  </a:ext>
                </a:extLst>
              </a:tr>
              <a:tr h="1225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Стратегические риски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29945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Кибербезопасность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Критический сбой компонентов информационной системы;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Утечка данных;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Несанкционированный доступ;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012136"/>
                  </a:ext>
                </a:extLst>
              </a:tr>
            </a:tbl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7830769" y="2480031"/>
            <a:ext cx="4147330" cy="1654356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ИНФОРМАЦИОННАЯ БЕЗОПАСНОСТЬ – САМОЕ СЛАБОЕ  МЕСТО В СТРАТЕГИИ!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81844" y="1790667"/>
            <a:ext cx="1012175" cy="1012175"/>
            <a:chOff x="0" y="436970"/>
            <a:chExt cx="1012175" cy="1012175"/>
          </a:xfrm>
        </p:grpSpPr>
        <p:sp>
          <p:nvSpPr>
            <p:cNvPr id="27" name="Овал 26"/>
            <p:cNvSpPr/>
            <p:nvPr/>
          </p:nvSpPr>
          <p:spPr>
            <a:xfrm>
              <a:off x="0" y="436970"/>
              <a:ext cx="1012175" cy="10121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 txBox="1"/>
            <p:nvPr/>
          </p:nvSpPr>
          <p:spPr>
            <a:xfrm>
              <a:off x="148230" y="585200"/>
              <a:ext cx="715715" cy="7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dirty="0"/>
                <a:t>!</a:t>
              </a:r>
              <a:endParaRPr lang="ru-RU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23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235497" y="67694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8356" y="3859227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5691" y="-117433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710373" y="1790667"/>
            <a:ext cx="72242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/>
              <a:t>Раздел 4. «Информационные </a:t>
            </a:r>
            <a:r>
              <a:rPr lang="ru-RU" sz="1400" b="1" dirty="0"/>
              <a:t>системы»</a:t>
            </a:r>
          </a:p>
          <a:p>
            <a:pPr fontAlgn="base"/>
            <a:r>
              <a:rPr lang="ru-RU" sz="1400" b="1" i="1" dirty="0" smtClean="0"/>
              <a:t>безопасность</a:t>
            </a:r>
            <a:r>
              <a:rPr lang="ru-RU" sz="1400" i="1" dirty="0" smtClean="0"/>
              <a:t> </a:t>
            </a:r>
            <a:r>
              <a:rPr lang="ru-RU" sz="1400" i="1" dirty="0"/>
              <a:t>– соответствие ИС требованиям информационной безопасности, установленным в нормативно-правовых актах Российской </a:t>
            </a:r>
            <a:r>
              <a:rPr lang="ru-RU" sz="1400" i="1" dirty="0" smtClean="0"/>
              <a:t>Федерации;</a:t>
            </a:r>
            <a:endParaRPr lang="en-US" sz="1400" dirty="0"/>
          </a:p>
          <a:p>
            <a:pPr fontAlgn="base"/>
            <a:endParaRPr lang="en-US" sz="1400" i="1" dirty="0"/>
          </a:p>
          <a:p>
            <a:pPr fontAlgn="base"/>
            <a:r>
              <a:rPr lang="ru-RU" sz="1400" b="1" dirty="0" smtClean="0"/>
              <a:t>Раздел 6. </a:t>
            </a:r>
            <a:r>
              <a:rPr lang="ru-RU" sz="1400" b="1" dirty="0"/>
              <a:t>«Управление данными»</a:t>
            </a:r>
          </a:p>
          <a:p>
            <a:pPr fontAlgn="base"/>
            <a:r>
              <a:rPr lang="ru-RU" sz="1400" b="1" dirty="0" smtClean="0"/>
              <a:t>Возможные </a:t>
            </a:r>
            <a:r>
              <a:rPr lang="ru-RU" sz="1400" b="1" dirty="0"/>
              <a:t>объекты руководства данными</a:t>
            </a:r>
            <a:r>
              <a:rPr lang="ru-RU" sz="1400" dirty="0"/>
              <a:t>: управление архитектурой данных, моделирование данных, хранение и обработка данных, </a:t>
            </a:r>
            <a:r>
              <a:rPr lang="ru-RU" sz="1400" b="1" dirty="0"/>
              <a:t>обеспечение безопасности данных</a:t>
            </a:r>
            <a:r>
              <a:rPr lang="ru-RU" sz="1400" dirty="0"/>
              <a:t>, управление жизненным циклом данных, управление качеством данных, управление метаданными, управление мастер-данными, порядок использования и представления данных для пользователей</a:t>
            </a:r>
            <a:r>
              <a:rPr lang="ru-RU" sz="1400" dirty="0" smtClean="0"/>
              <a:t>.</a:t>
            </a:r>
          </a:p>
          <a:p>
            <a:pPr lvl="0"/>
            <a:endParaRPr lang="ru-RU" sz="1400" dirty="0" smtClean="0"/>
          </a:p>
          <a:p>
            <a:r>
              <a:rPr lang="ru-RU" sz="1400" b="1" dirty="0" smtClean="0"/>
              <a:t>Раздел 7. «Кадры</a:t>
            </a:r>
            <a:r>
              <a:rPr lang="ru-RU" sz="1400" b="1" dirty="0"/>
              <a:t>»</a:t>
            </a:r>
          </a:p>
          <a:p>
            <a:r>
              <a:rPr lang="ru-RU" sz="1400" dirty="0"/>
              <a:t>Этапы реализации мероприятий в образовательной организации, направленных на </a:t>
            </a:r>
            <a:r>
              <a:rPr lang="ru-RU" sz="1400" b="1" dirty="0"/>
              <a:t>повышение уровня цифровой грамотности </a:t>
            </a:r>
            <a:r>
              <a:rPr lang="ru-RU" sz="1400" dirty="0"/>
              <a:t>участников образовательного процесса</a:t>
            </a:r>
          </a:p>
          <a:p>
            <a:pPr lvl="0"/>
            <a:r>
              <a:rPr lang="ru-RU" sz="1400" dirty="0"/>
              <a:t>Пример заполнения поля: [</a:t>
            </a:r>
            <a:r>
              <a:rPr lang="ru-RU" sz="1400" b="1" i="1" dirty="0"/>
              <a:t>проведение курса лекций и семинаров в области </a:t>
            </a:r>
            <a:r>
              <a:rPr lang="ru-RU" sz="1400" b="1" i="1" dirty="0" err="1"/>
              <a:t>кибербезопастности</a:t>
            </a:r>
            <a:r>
              <a:rPr lang="ru-RU" sz="1400" i="1" dirty="0" smtClean="0"/>
              <a:t>]</a:t>
            </a:r>
            <a:endParaRPr lang="en-US" sz="1400" i="1" dirty="0" smtClean="0"/>
          </a:p>
          <a:p>
            <a:endParaRPr lang="en-US" sz="1400" dirty="0" smtClean="0"/>
          </a:p>
          <a:p>
            <a:r>
              <a:rPr lang="ru-RU" sz="1400" b="1" dirty="0" smtClean="0"/>
              <a:t>Раз</a:t>
            </a:r>
            <a:r>
              <a:rPr lang="ru-RU" sz="1400" b="1" dirty="0"/>
              <a:t>д</a:t>
            </a:r>
            <a:r>
              <a:rPr lang="ru-RU" sz="1400" b="1" dirty="0" smtClean="0"/>
              <a:t>ел 11</a:t>
            </a:r>
            <a:r>
              <a:rPr lang="ru-RU" sz="1400" b="1" dirty="0"/>
              <a:t>. Оценка рисков при реализации </a:t>
            </a:r>
            <a:r>
              <a:rPr lang="ru-RU" sz="1400" b="1" dirty="0" smtClean="0"/>
              <a:t>Стратегии</a:t>
            </a:r>
            <a:br>
              <a:rPr lang="ru-RU" sz="1400" b="1" dirty="0" smtClean="0"/>
            </a:br>
            <a:r>
              <a:rPr lang="ru-RU" sz="1400" dirty="0" smtClean="0"/>
              <a:t>Примеры </a:t>
            </a:r>
            <a:r>
              <a:rPr lang="ru-RU" sz="1400" dirty="0"/>
              <a:t>стратегических </a:t>
            </a:r>
            <a:r>
              <a:rPr lang="ru-RU" sz="1400" dirty="0" smtClean="0"/>
              <a:t>рисков: </a:t>
            </a:r>
            <a:r>
              <a:rPr lang="ru-RU" sz="1400" b="1" dirty="0" err="1" smtClean="0"/>
              <a:t>кибербезопасность</a:t>
            </a:r>
            <a:endParaRPr lang="ru-RU" sz="1400" b="1" dirty="0"/>
          </a:p>
          <a:p>
            <a:pPr lvl="0"/>
            <a:endParaRPr lang="ru-RU" sz="1400" dirty="0"/>
          </a:p>
          <a:p>
            <a:pPr marL="342900" indent="-342900" fontAlgn="base">
              <a:buFont typeface="+mj-lt"/>
              <a:buAutoNum type="arabicPeriod"/>
            </a:pPr>
            <a:endParaRPr lang="ru-RU" sz="14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696103" y="937102"/>
            <a:ext cx="10332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ИНФОРМАЦИОННАЯ БЕЗОПАСНОСТЬ в Методических рекомендациях по </a:t>
            </a:r>
            <a:r>
              <a:rPr lang="ru-RU" sz="2000" b="1" dirty="0">
                <a:solidFill>
                  <a:srgbClr val="0033CC"/>
                </a:solidFill>
              </a:rPr>
              <a:t>разработке стратегии цифровой </a:t>
            </a:r>
            <a:r>
              <a:rPr lang="ru-RU" sz="2000" b="1" dirty="0" smtClean="0">
                <a:solidFill>
                  <a:srgbClr val="0033CC"/>
                </a:solidFill>
              </a:rPr>
              <a:t>трансформации образовательной </a:t>
            </a:r>
            <a:r>
              <a:rPr lang="ru-RU" sz="2000" b="1" dirty="0">
                <a:solidFill>
                  <a:srgbClr val="0033CC"/>
                </a:solidFill>
              </a:rPr>
              <a:t>организации высшего образования</a:t>
            </a: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7830769" y="2480031"/>
            <a:ext cx="4147330" cy="1654356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ИНФОРМАЦИОННАЯ БЕЗОПАСНОСТЬ – САМОЕ СЛАБОЕ  МЕСТО В СТРАТЕГИИ!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481844" y="1790667"/>
            <a:ext cx="1012175" cy="1012175"/>
            <a:chOff x="0" y="436970"/>
            <a:chExt cx="1012175" cy="1012175"/>
          </a:xfrm>
        </p:grpSpPr>
        <p:sp>
          <p:nvSpPr>
            <p:cNvPr id="26" name="Овал 25"/>
            <p:cNvSpPr/>
            <p:nvPr/>
          </p:nvSpPr>
          <p:spPr>
            <a:xfrm>
              <a:off x="0" y="436970"/>
              <a:ext cx="1012175" cy="10121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 txBox="1"/>
            <p:nvPr/>
          </p:nvSpPr>
          <p:spPr>
            <a:xfrm>
              <a:off x="148230" y="585200"/>
              <a:ext cx="715715" cy="7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dirty="0"/>
                <a:t>!</a:t>
              </a:r>
              <a:endParaRPr lang="ru-RU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077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751725" y="1695796"/>
            <a:ext cx="63183" cy="4414059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972071" y="1575488"/>
            <a:ext cx="823343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критический сбой в работе информационных </a:t>
            </a:r>
            <a:r>
              <a:rPr lang="ru-RU" b="1" dirty="0" smtClean="0"/>
              <a:t>систем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внутренние причины</a:t>
            </a:r>
            <a:r>
              <a:rPr lang="ru-RU" sz="1600" dirty="0" smtClean="0"/>
              <a:t>: ошибка </a:t>
            </a:r>
            <a:r>
              <a:rPr lang="ru-RU" sz="1600" dirty="0"/>
              <a:t>в программном коде информационных систем, неисправность </a:t>
            </a:r>
            <a:r>
              <a:rPr lang="ru-RU" sz="1600" dirty="0" smtClean="0"/>
              <a:t>оборудования)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внешние причины: </a:t>
            </a:r>
            <a:r>
              <a:rPr lang="ru-RU" sz="1600" dirty="0" smtClean="0"/>
              <a:t>распределенная </a:t>
            </a:r>
            <a:r>
              <a:rPr lang="ru-RU" sz="1600" dirty="0"/>
              <a:t>атака типа "отказ в обслуживании", атака с использованием вредоносных программ в целях шифрования данных и последующего вымогательства и др</a:t>
            </a:r>
            <a:r>
              <a:rPr lang="ru-RU" sz="1600" dirty="0" smtClean="0"/>
              <a:t>.)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несанкционированный доступ к информации</a:t>
            </a:r>
            <a:r>
              <a:rPr lang="ru-RU" sz="1600" dirty="0"/>
              <a:t>, хранящейся в информационных системах, как за счет внутренних причин (ошибка работника, намеренная передача данных работником третьим лицам и др.), так и внешних причин (атака, предполагающая кражу конфиденциальных данных пользователя, атака с использованием уязвимости "нулевого дня" и др.);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запрет на импорт в Российскую Федерацию программного обеспечения и оборудования</a:t>
            </a:r>
            <a:r>
              <a:rPr lang="ru-RU" sz="1600" dirty="0"/>
              <a:t>, необходимого для реализации проектов стратегического направления, и отсутствие альтернативных решений на отечественном рынке программного обеспечения и оборудования;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/>
              <a:t>создание и развитие сервисов, не способствующих личностному росту и (или) профессиональному развитию пользователей</a:t>
            </a:r>
            <a:r>
              <a:rPr lang="ru-RU" sz="1600" dirty="0"/>
              <a:t>, что создаст препятствие по достижению целей проектов стратегического направления.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2284728" y="375159"/>
            <a:ext cx="9603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CC"/>
                </a:solidFill>
              </a:rPr>
              <a:t>СТРАТЕГИЧЕСКОЕ НАПРАВЛЕНИЕ В ОБЛАСТИ ЦИФРОВОЙ ТРАНСФОРМАЦИИ НАУКИ И ВЫСШЕГО </a:t>
            </a:r>
            <a:r>
              <a:rPr lang="ru-RU" sz="2400" b="1" dirty="0" smtClean="0">
                <a:solidFill>
                  <a:srgbClr val="0033CC"/>
                </a:solidFill>
              </a:rPr>
              <a:t>ОБРАЗОВАНИЯ</a:t>
            </a:r>
            <a:r>
              <a:rPr lang="ru-RU" sz="2400" b="1" dirty="0">
                <a:solidFill>
                  <a:srgbClr val="0033CC"/>
                </a:solidFill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</a:rPr>
              <a:t>СТРАТЕГИЧЕСКИЕ РИСКИ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311249" y="2156306"/>
            <a:ext cx="2529257" cy="91549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68412" y="2115258"/>
            <a:ext cx="2722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Распоряжение Правительства </a:t>
            </a:r>
            <a:r>
              <a:rPr lang="ru-RU" sz="1600" dirty="0" smtClean="0"/>
              <a:t>РФ</a:t>
            </a:r>
          </a:p>
          <a:p>
            <a:r>
              <a:rPr lang="ru-RU" sz="1600" dirty="0" smtClean="0"/>
              <a:t>от 21.12.2021</a:t>
            </a:r>
            <a:r>
              <a:rPr lang="ru-RU" sz="1600" dirty="0"/>
              <a:t> </a:t>
            </a:r>
            <a:r>
              <a:rPr lang="ru-RU" sz="1600" dirty="0" smtClean="0"/>
              <a:t>№</a:t>
            </a:r>
            <a:r>
              <a:rPr lang="ru-RU" sz="1600" dirty="0"/>
              <a:t> 3759-р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09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98740" y="3500231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667001" y="3482727"/>
            <a:ext cx="45719" cy="210991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745146" y="3409684"/>
            <a:ext cx="81663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Требуются </a:t>
            </a:r>
            <a:r>
              <a:rPr lang="ru-RU" sz="1600" b="1" dirty="0" smtClean="0"/>
              <a:t>государственные технологические платформы</a:t>
            </a:r>
            <a:r>
              <a:rPr lang="ru-RU" sz="1600" dirty="0" smtClean="0"/>
              <a:t>, реализующие надежный </a:t>
            </a:r>
            <a:r>
              <a:rPr lang="ru-RU" sz="1600" dirty="0" err="1"/>
              <a:t>импортозамещенный</a:t>
            </a:r>
            <a:r>
              <a:rPr lang="ru-RU" sz="1600" dirty="0"/>
              <a:t> технологический </a:t>
            </a:r>
            <a:r>
              <a:rPr lang="ru-RU" sz="1600" dirty="0" smtClean="0"/>
              <a:t>слой. Это обеспечит: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интеграцию </a:t>
            </a:r>
            <a:r>
              <a:rPr lang="ru-RU" sz="1600" dirty="0"/>
              <a:t>межрегиональных и межведомственных </a:t>
            </a:r>
            <a:r>
              <a:rPr lang="ru-RU" sz="1600" dirty="0" smtClean="0"/>
              <a:t>систем,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информационную </a:t>
            </a:r>
            <a:r>
              <a:rPr lang="ru-RU" sz="1600" dirty="0"/>
              <a:t>безопасность и соответствие требованиям </a:t>
            </a:r>
            <a:r>
              <a:rPr lang="ru-RU" sz="1600" dirty="0" smtClean="0"/>
              <a:t>регуляторов,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эффективность </a:t>
            </a:r>
            <a:r>
              <a:rPr lang="ru-RU" sz="1600" dirty="0"/>
              <a:t>прикладной разработки, </a:t>
            </a:r>
            <a:r>
              <a:rPr lang="ru-RU" sz="1600" dirty="0" smtClean="0"/>
              <a:t>снизит </a:t>
            </a:r>
            <a:r>
              <a:rPr lang="ru-RU" sz="1600" dirty="0"/>
              <a:t>ее стоимость и </a:t>
            </a:r>
            <a:r>
              <a:rPr lang="ru-RU" sz="1600" dirty="0" smtClean="0"/>
              <a:t>повысит качество.</a:t>
            </a:r>
          </a:p>
          <a:p>
            <a:r>
              <a:rPr lang="ru-RU" sz="1600" dirty="0"/>
              <a:t>Т</a:t>
            </a:r>
            <a:r>
              <a:rPr lang="ru-RU" sz="1600" dirty="0" smtClean="0"/>
              <a:t>акой </a:t>
            </a:r>
            <a:r>
              <a:rPr lang="ru-RU" sz="1600" dirty="0"/>
              <a:t>платформой может стать </a:t>
            </a:r>
            <a:r>
              <a:rPr lang="ru-RU" sz="1600" dirty="0" smtClean="0"/>
              <a:t>«</a:t>
            </a:r>
            <a:r>
              <a:rPr lang="ru-RU" sz="1600" dirty="0" err="1" smtClean="0"/>
              <a:t>ГосТех</a:t>
            </a:r>
            <a:r>
              <a:rPr lang="ru-RU" sz="1600" dirty="0" smtClean="0"/>
              <a:t>». В</a:t>
            </a:r>
            <a:r>
              <a:rPr lang="ru-RU" sz="1600" dirty="0" smtClean="0"/>
              <a:t>округ </a:t>
            </a:r>
            <a:r>
              <a:rPr lang="ru-RU" sz="1600" dirty="0"/>
              <a:t>нее </a:t>
            </a:r>
            <a:r>
              <a:rPr lang="ru-RU" sz="1600" dirty="0" smtClean="0"/>
              <a:t>может быть создана </a:t>
            </a:r>
            <a:r>
              <a:rPr lang="ru-RU" sz="1600" dirty="0"/>
              <a:t>экосистема, которая даст возможность быстро и недорого создавать типовые продукты для </a:t>
            </a:r>
            <a:r>
              <a:rPr lang="ru-RU" sz="1600" dirty="0" smtClean="0"/>
              <a:t>госсектора.</a:t>
            </a:r>
          </a:p>
          <a:p>
            <a:r>
              <a:rPr lang="ru-RU" sz="1600" dirty="0" smtClean="0"/>
              <a:t>Также </a:t>
            </a:r>
            <a:r>
              <a:rPr lang="ru-RU" sz="1600" dirty="0"/>
              <a:t>необходимо создать централизованный центр компетенций, который будет отвечать за ее работу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Слабым местом </a:t>
            </a:r>
            <a:r>
              <a:rPr lang="ru-RU" sz="1600" dirty="0"/>
              <a:t>российских продуктов в области информационной </a:t>
            </a:r>
            <a:r>
              <a:rPr lang="ru-RU" sz="1600" dirty="0" smtClean="0"/>
              <a:t>безопасности</a:t>
            </a:r>
            <a:br>
              <a:rPr lang="ru-RU" sz="1600" dirty="0" smtClean="0"/>
            </a:br>
            <a:r>
              <a:rPr lang="ru-RU" sz="1600" dirty="0" smtClean="0"/>
              <a:t>зачастую является отсутствие </a:t>
            </a:r>
            <a:r>
              <a:rPr lang="ru-RU" sz="1600" dirty="0"/>
              <a:t>решений для </a:t>
            </a:r>
            <a:r>
              <a:rPr lang="en-US" sz="1600" dirty="0" smtClean="0"/>
              <a:t>Linux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2712114" y="404109"/>
            <a:ext cx="5093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ИМПОРТОЗАМЕЩЕНИЕ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571982" y="5793972"/>
            <a:ext cx="7466425" cy="706048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86037"/>
              </p:ext>
            </p:extLst>
          </p:nvPr>
        </p:nvGraphicFramePr>
        <p:xfrm>
          <a:off x="661953" y="1143470"/>
          <a:ext cx="7376454" cy="2087373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118579">
                  <a:extLst>
                    <a:ext uri="{9D8B030D-6E8A-4147-A177-3AD203B41FA5}">
                      <a16:colId xmlns:a16="http://schemas.microsoft.com/office/drawing/2014/main" val="3835927904"/>
                    </a:ext>
                  </a:extLst>
                </a:gridCol>
                <a:gridCol w="5257875">
                  <a:extLst>
                    <a:ext uri="{9D8B030D-6E8A-4147-A177-3AD203B41FA5}">
                      <a16:colId xmlns:a16="http://schemas.microsoft.com/office/drawing/2014/main" val="2790196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Microsoft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Windows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Astra Linux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r>
                        <a:rPr lang="en-US" sz="1600" dirty="0">
                          <a:effectLst/>
                        </a:rPr>
                        <a:t> Alt Linux</a:t>
                      </a:r>
                      <a:r>
                        <a:rPr lang="ru-RU" sz="1600" dirty="0">
                          <a:effectLst/>
                        </a:rPr>
                        <a:t>, Роса, РЕД ОС, Заря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505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Microsoft Office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МойОфис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Р</a:t>
                      </a:r>
                      <a:r>
                        <a:rPr lang="en-US" sz="1600" dirty="0">
                          <a:effectLst/>
                        </a:rPr>
                        <a:t>7-</a:t>
                      </a:r>
                      <a:r>
                        <a:rPr lang="ru-RU" sz="1600" dirty="0">
                          <a:effectLst/>
                        </a:rPr>
                        <a:t>Офис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1992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Google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Workspace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Mail.Ru</a:t>
                      </a:r>
                      <a:r>
                        <a:rPr lang="ru-RU" sz="1600" dirty="0">
                          <a:effectLst/>
                        </a:rPr>
                        <a:t> для бизнеса, Яндекс 360 для </a:t>
                      </a:r>
                      <a:r>
                        <a:rPr lang="ru-RU" sz="1600" dirty="0" smtClean="0">
                          <a:effectLst/>
                        </a:rPr>
                        <a:t>образования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МойОфис</a:t>
                      </a:r>
                      <a:r>
                        <a:rPr lang="ru-RU" sz="1600" dirty="0">
                          <a:effectLst/>
                        </a:rPr>
                        <a:t> Почта, Битрикс24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924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Zoom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Яндекс.Телемост</a:t>
                      </a:r>
                      <a:r>
                        <a:rPr lang="ru-RU" sz="1600" dirty="0">
                          <a:effectLst/>
                        </a:rPr>
                        <a:t>, Bizon365, </a:t>
                      </a:r>
                      <a:r>
                        <a:rPr lang="ru-RU" sz="1600" dirty="0" err="1">
                          <a:effectLst/>
                        </a:rPr>
                        <a:t>Видеозвонки</a:t>
                      </a:r>
                      <a:r>
                        <a:rPr lang="ru-RU" sz="1600" dirty="0">
                          <a:effectLst/>
                        </a:rPr>
                        <a:t> Mail.ru, </a:t>
                      </a:r>
                      <a:r>
                        <a:rPr lang="ru-RU" sz="1600" dirty="0" err="1">
                          <a:effectLst/>
                        </a:rPr>
                        <a:t>TrueConf</a:t>
                      </a:r>
                      <a:r>
                        <a:rPr lang="ru-RU" sz="1600" dirty="0">
                          <a:effectLst/>
                        </a:rPr>
                        <a:t>, </a:t>
                      </a:r>
                      <a:r>
                        <a:rPr lang="ru-RU" sz="1600" dirty="0" err="1">
                          <a:effectLst/>
                        </a:rPr>
                        <a:t>iMind</a:t>
                      </a:r>
                      <a:r>
                        <a:rPr lang="ru-RU" sz="1600" dirty="0">
                          <a:effectLst/>
                        </a:rPr>
                        <a:t>, </a:t>
                      </a:r>
                      <a:r>
                        <a:rPr lang="ru-RU" sz="1600" dirty="0" err="1">
                          <a:effectLst/>
                        </a:rPr>
                        <a:t>Видеомост</a:t>
                      </a:r>
                      <a:r>
                        <a:rPr lang="ru-RU" sz="1600" dirty="0">
                          <a:effectLst/>
                        </a:rPr>
                        <a:t>, </a:t>
                      </a:r>
                      <a:r>
                        <a:rPr lang="en-US" sz="1600" dirty="0" err="1">
                          <a:effectLst/>
                        </a:rPr>
                        <a:t>Sber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Jazz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71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Прикладные решения для образования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1С, 1С-Битрикс</a:t>
                      </a:r>
                      <a:r>
                        <a:rPr lang="ru-RU" sz="1600" dirty="0" smtClean="0">
                          <a:effectLst/>
                        </a:rPr>
                        <a:t>, Лаборатория ММИС, </a:t>
                      </a:r>
                      <a:r>
                        <a:rPr lang="ru-RU" sz="1600" dirty="0">
                          <a:effectLst/>
                        </a:rPr>
                        <a:t>3KL Русский </a:t>
                      </a:r>
                      <a:r>
                        <a:rPr lang="ru-RU" sz="1600" dirty="0" err="1" smtClean="0">
                          <a:effectLst/>
                        </a:rPr>
                        <a:t>Moodle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933934"/>
                  </a:ext>
                </a:extLst>
              </a:tr>
            </a:tbl>
          </a:graphicData>
        </a:graphic>
      </p:graphicFrame>
      <p:pic>
        <p:nvPicPr>
          <p:cNvPr id="2050" name="Picture 2" descr="https://platform.digital.gov.ru/img/platform-img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43" y="1734409"/>
            <a:ext cx="4183521" cy="38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D31F98-40B3-4EE0-9C8E-DC9DF308D57B}"/>
              </a:ext>
            </a:extLst>
          </p:cNvPr>
          <p:cNvSpPr/>
          <p:nvPr/>
        </p:nvSpPr>
        <p:spPr>
          <a:xfrm>
            <a:off x="1188138" y="1657311"/>
            <a:ext cx="591022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АКТУАЛЬНЫЕ АСПЕКТЫ ЦИФРОВОЙ ТРАНСФОРМАЦИИ ПРИЕМА АБИТУРИЕНТОВ В ОБРАЗОВАТЕЛЬНЫЕ ОРГАНИЗАЦИИ ВЫСШЕГО ОБРАЗОВАНИЯ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endParaRPr lang="ru-RU" sz="2000" b="1" dirty="0" smtClean="0">
              <a:solidFill>
                <a:srgbClr val="0033CC"/>
              </a:solidFill>
            </a:endParaRPr>
          </a:p>
          <a:p>
            <a:r>
              <a:rPr lang="ru-RU" sz="2000" b="1" dirty="0" smtClean="0">
                <a:solidFill>
                  <a:srgbClr val="0033CC"/>
                </a:solidFill>
              </a:rPr>
              <a:t>Светлана  </a:t>
            </a:r>
            <a:r>
              <a:rPr lang="ru-RU" sz="2000" b="1" dirty="0">
                <a:solidFill>
                  <a:srgbClr val="0033CC"/>
                </a:solidFill>
              </a:rPr>
              <a:t>Арифуллина</a:t>
            </a:r>
          </a:p>
          <a:p>
            <a:endParaRPr lang="ru-RU" b="1" dirty="0">
              <a:solidFill>
                <a:srgbClr val="0033CC"/>
              </a:solidFill>
            </a:endParaRPr>
          </a:p>
          <a:p>
            <a:endParaRPr lang="ru-RU" sz="1600" dirty="0" smtClean="0">
              <a:solidFill>
                <a:srgbClr val="0033CC"/>
              </a:solidFill>
            </a:endParaRPr>
          </a:p>
          <a:p>
            <a:r>
              <a:rPr lang="ru-RU" sz="1600" dirty="0" smtClean="0">
                <a:solidFill>
                  <a:srgbClr val="0033CC"/>
                </a:solidFill>
              </a:rPr>
              <a:t>Начальник </a:t>
            </a:r>
            <a:r>
              <a:rPr lang="ru-RU" sz="1600" dirty="0">
                <a:solidFill>
                  <a:srgbClr val="0033CC"/>
                </a:solidFill>
              </a:rPr>
              <a:t>отдела </a:t>
            </a:r>
            <a:r>
              <a:rPr lang="ru-RU" sz="1600" dirty="0" smtClean="0">
                <a:solidFill>
                  <a:srgbClr val="0033CC"/>
                </a:solidFill>
              </a:rPr>
              <a:t>информационных технологий</a:t>
            </a:r>
          </a:p>
          <a:p>
            <a:endParaRPr lang="ru-RU" sz="1600" dirty="0" smtClean="0">
              <a:solidFill>
                <a:srgbClr val="0033CC"/>
              </a:solidFill>
            </a:endParaRPr>
          </a:p>
          <a:p>
            <a:r>
              <a:rPr lang="ru-RU" sz="1600" dirty="0" smtClean="0">
                <a:solidFill>
                  <a:srgbClr val="0033CC"/>
                </a:solidFill>
              </a:rPr>
              <a:t>Сибирский государственный университет</a:t>
            </a:r>
            <a:br>
              <a:rPr lang="ru-RU" sz="1600" dirty="0" smtClean="0">
                <a:solidFill>
                  <a:srgbClr val="0033CC"/>
                </a:solidFill>
              </a:rPr>
            </a:br>
            <a:r>
              <a:rPr lang="ru-RU" sz="1600" dirty="0" smtClean="0">
                <a:solidFill>
                  <a:srgbClr val="0033CC"/>
                </a:solidFill>
              </a:rPr>
              <a:t>телекоммуникаций и информатики</a:t>
            </a:r>
            <a:endParaRPr lang="ru-RU" sz="1600" dirty="0">
              <a:solidFill>
                <a:srgbClr val="0033C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D98090-72EC-4483-9F19-B40B11028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7"/>
          <a:stretch/>
        </p:blipFill>
        <p:spPr>
          <a:xfrm>
            <a:off x="7115695" y="1766811"/>
            <a:ext cx="4486463" cy="310773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E62935-5D3B-4D0F-A8F7-3DCBF826C29C}"/>
              </a:ext>
            </a:extLst>
          </p:cNvPr>
          <p:cNvSpPr/>
          <p:nvPr/>
        </p:nvSpPr>
        <p:spPr>
          <a:xfrm>
            <a:off x="10030840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11007153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B2210-7C35-4B38-BA9E-ED8E26E7AB46}"/>
              </a:ext>
            </a:extLst>
          </p:cNvPr>
          <p:cNvSpPr/>
          <p:nvPr/>
        </p:nvSpPr>
        <p:spPr>
          <a:xfrm>
            <a:off x="0" y="3590116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7A19D9-9509-4803-A365-5C3D54CCE529}"/>
              </a:ext>
            </a:extLst>
          </p:cNvPr>
          <p:cNvSpPr/>
          <p:nvPr/>
        </p:nvSpPr>
        <p:spPr>
          <a:xfrm>
            <a:off x="11180190" y="2971800"/>
            <a:ext cx="1006475" cy="259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AE6365-9B07-432F-B576-4F165A550F2B}"/>
              </a:ext>
            </a:extLst>
          </p:cNvPr>
          <p:cNvSpPr/>
          <p:nvPr/>
        </p:nvSpPr>
        <p:spPr>
          <a:xfrm>
            <a:off x="346149" y="3088180"/>
            <a:ext cx="100012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784C04E-9582-4BF1-882B-2AD8D15EDC93}"/>
              </a:ext>
            </a:extLst>
          </p:cNvPr>
          <p:cNvSpPr/>
          <p:nvPr/>
        </p:nvSpPr>
        <p:spPr>
          <a:xfrm>
            <a:off x="9833990" y="2971800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706100" y="3432176"/>
            <a:ext cx="288354" cy="259556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833990" y="1251319"/>
            <a:ext cx="1337447" cy="13366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642382" y="1364800"/>
            <a:ext cx="704144" cy="70370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6331716" y="465821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4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235497" y="67694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8356" y="2444518"/>
            <a:ext cx="11170443" cy="3612810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5691" y="-117433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784982" y="1110756"/>
            <a:ext cx="101258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/>
              <a:t>Анализ сведений об угрозах безопасности информации, проводимый специалистами ФСТЭК в условиях сложившейся обстановки, показывает, что зарубежными хакерскими группировками в отношении организаций Российской Федерации проводятся компьютерные атаки, </a:t>
            </a:r>
            <a:r>
              <a:rPr lang="ru-RU" sz="1600" dirty="0" err="1"/>
              <a:t>фишинговые</a:t>
            </a:r>
            <a:r>
              <a:rPr lang="ru-RU" sz="1600" dirty="0"/>
              <a:t> рассылки и другая вредоносная </a:t>
            </a:r>
            <a:r>
              <a:rPr lang="ru-RU" sz="1600" dirty="0" smtClean="0"/>
              <a:t>активность.</a:t>
            </a:r>
          </a:p>
          <a:p>
            <a:pPr fontAlgn="base"/>
            <a:endParaRPr lang="ru-RU" sz="1600" b="1" dirty="0"/>
          </a:p>
          <a:p>
            <a:pPr fontAlgn="base"/>
            <a:r>
              <a:rPr lang="ru-RU" b="1" dirty="0" smtClean="0"/>
              <a:t>Рекомендации: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dirty="0" smtClean="0"/>
              <a:t>Усилить </a:t>
            </a:r>
            <a:r>
              <a:rPr lang="ru-RU" sz="1600" dirty="0"/>
              <a:t>работу по контролю за соблюдением мер по обеспечению информационной </a:t>
            </a:r>
            <a:r>
              <a:rPr lang="ru-RU" sz="1600" dirty="0" smtClean="0"/>
              <a:t>безопасности: регламентов работы с </a:t>
            </a:r>
            <a:r>
              <a:rPr lang="ru-RU" sz="1600" dirty="0" err="1" smtClean="0"/>
              <a:t>ИСПДн</a:t>
            </a:r>
            <a:r>
              <a:rPr lang="ru-RU" sz="1600" dirty="0" smtClean="0"/>
              <a:t>, СКЗИ, сетью Интернет, беспроводными сетями и т.п.: АКТУАЛИЗАЦИЯ И КОНТРОЛЬ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dirty="0" smtClean="0"/>
              <a:t>Напомнить администраторам </a:t>
            </a:r>
            <a:r>
              <a:rPr lang="ru-RU" sz="1600" dirty="0"/>
              <a:t>и пользователям информационных систем </a:t>
            </a:r>
            <a:r>
              <a:rPr lang="ru-RU" sz="1600" b="1" dirty="0"/>
              <a:t>о недопущении распространения информации об особенностях функционирования информационных </a:t>
            </a:r>
            <a:r>
              <a:rPr lang="ru-RU" sz="1600" b="1" dirty="0" smtClean="0"/>
              <a:t>систем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b="1" dirty="0"/>
              <a:t>Н</a:t>
            </a:r>
            <a:r>
              <a:rPr lang="ru-RU" sz="1600" b="1" dirty="0" smtClean="0"/>
              <a:t>е </a:t>
            </a:r>
            <a:r>
              <a:rPr lang="ru-RU" sz="1600" b="1" dirty="0"/>
              <a:t>допускать размещения защищаемой информации </a:t>
            </a:r>
            <a:r>
              <a:rPr lang="ru-RU" sz="1600" dirty="0"/>
              <a:t>в облачных сервисах, а также их передачу через мессенджеры, системы аудио- и </a:t>
            </a:r>
            <a:r>
              <a:rPr lang="ru-RU" sz="1600" dirty="0" smtClean="0"/>
              <a:t>видео-конференцсвязи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овысить </a:t>
            </a:r>
            <a:r>
              <a:rPr lang="ru-RU" sz="1600" dirty="0"/>
              <a:t>требования к </a:t>
            </a:r>
            <a:r>
              <a:rPr lang="ru-RU" sz="1600" b="1" dirty="0"/>
              <a:t>парольной политике </a:t>
            </a:r>
            <a:r>
              <a:rPr lang="ru-RU" sz="1600" dirty="0"/>
              <a:t>администраторов и </a:t>
            </a:r>
            <a:r>
              <a:rPr lang="ru-RU" sz="1600" dirty="0" smtClean="0"/>
              <a:t>пользователей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dirty="0"/>
              <a:t>С</a:t>
            </a:r>
            <a:r>
              <a:rPr lang="ru-RU" sz="1600" dirty="0" smtClean="0"/>
              <a:t>етевое </a:t>
            </a:r>
            <a:r>
              <a:rPr lang="ru-RU" sz="1600" dirty="0"/>
              <a:t>взаимодействие обеспечивать с применением </a:t>
            </a:r>
            <a:r>
              <a:rPr lang="ru-RU" sz="1600" b="1" dirty="0"/>
              <a:t>защищенных актуальных версий </a:t>
            </a:r>
            <a:r>
              <a:rPr lang="ru-RU" sz="1600" b="1" dirty="0" smtClean="0"/>
              <a:t>протоколов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b="1" dirty="0" smtClean="0"/>
              <a:t>Приостановить </a:t>
            </a:r>
            <a:r>
              <a:rPr lang="ru-RU" sz="1600" b="1" dirty="0"/>
              <a:t>обновления программного обеспечения</a:t>
            </a:r>
            <a:r>
              <a:rPr lang="ru-RU" sz="1600" dirty="0"/>
              <a:t> и программно-аппаратных средств, странами происхождения которых являются США и страны Европейского союза, а также отключить их автоматическое централизованное обновление посредством сети «Интернет»;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1600" dirty="0" smtClean="0"/>
              <a:t>На веб-ресурсах отключить </a:t>
            </a:r>
            <a:r>
              <a:rPr lang="ru-RU" sz="1600" dirty="0"/>
              <a:t>сервисы </a:t>
            </a:r>
            <a:r>
              <a:rPr lang="en-US" sz="1600" dirty="0"/>
              <a:t>YouTube</a:t>
            </a:r>
            <a:r>
              <a:rPr lang="ru-RU" sz="1600" dirty="0"/>
              <a:t>, </a:t>
            </a:r>
            <a:r>
              <a:rPr lang="en-US" sz="1600" dirty="0" err="1"/>
              <a:t>GoogleAnalitics</a:t>
            </a:r>
            <a:r>
              <a:rPr lang="ru-RU" sz="1600" dirty="0"/>
              <a:t>, </a:t>
            </a:r>
            <a:r>
              <a:rPr lang="en-US" sz="1600" dirty="0" err="1"/>
              <a:t>GoogleMaps</a:t>
            </a:r>
            <a:r>
              <a:rPr lang="ru-RU" sz="1600" dirty="0"/>
              <a:t>, </a:t>
            </a:r>
            <a:r>
              <a:rPr lang="en-US" sz="1600" dirty="0" err="1"/>
              <a:t>ReCAPTCHA</a:t>
            </a:r>
            <a:r>
              <a:rPr lang="ru-RU" sz="1600" dirty="0"/>
              <a:t> и другие, разработанные иностранными организациями, заменив их при необходимости </a:t>
            </a:r>
            <a:r>
              <a:rPr lang="ru-RU" sz="1600" dirty="0" smtClean="0"/>
              <a:t>гиперссылкой</a:t>
            </a:r>
            <a:r>
              <a:rPr lang="ru-RU" sz="1600" dirty="0"/>
              <a:t>.</a:t>
            </a:r>
            <a:endParaRPr lang="ru-RU" sz="1600" dirty="0" smtClean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2367130" y="471081"/>
            <a:ext cx="920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КИБЕРУГРОЗЫ ПРИ ЦИФРОВИЗАЦИИ ПРИЕМА АБИТРИЕНТОВ</a:t>
            </a:r>
            <a:endParaRPr lang="ru-RU" sz="24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235497" y="67694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914860" y="3257110"/>
            <a:ext cx="11170443" cy="2807035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5691" y="-117433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1202190" y="1549053"/>
            <a:ext cx="74814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C</a:t>
            </a:r>
            <a:r>
              <a:rPr lang="ru-RU" dirty="0"/>
              <a:t> целю предотвращения реализации угроз безопасности информации, связанных с эксплуатацией уязвимостей, </a:t>
            </a:r>
            <a:r>
              <a:rPr lang="ru-RU" dirty="0" smtClean="0"/>
              <a:t>обращайтесь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b="1" dirty="0"/>
              <a:t>Банк данных угроз безопасности информации</a:t>
            </a:r>
          </a:p>
          <a:p>
            <a:pPr fontAlgn="base"/>
            <a:r>
              <a:rPr lang="en-US" b="1" dirty="0">
                <a:hlinkClick r:id="rId4"/>
              </a:rPr>
              <a:t>https://bdu.fstec.ru/</a:t>
            </a:r>
            <a:r>
              <a:rPr lang="ru-RU" b="1" dirty="0"/>
              <a:t> </a:t>
            </a:r>
          </a:p>
          <a:p>
            <a:pPr fontAlgn="base"/>
            <a:endParaRPr lang="ru-RU" dirty="0" smtClean="0"/>
          </a:p>
          <a:p>
            <a:pPr fontAlgn="base"/>
            <a:endParaRPr lang="ru-RU" sz="1200" b="1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у</a:t>
            </a:r>
            <a:r>
              <a:rPr lang="ru-RU" dirty="0" smtClean="0"/>
              <a:t>язвимости </a:t>
            </a:r>
            <a:r>
              <a:rPr lang="ru-RU" dirty="0"/>
              <a:t>ядра ОС </a:t>
            </a:r>
            <a:r>
              <a:rPr lang="en-US" dirty="0"/>
              <a:t>Linux</a:t>
            </a:r>
            <a:r>
              <a:rPr lang="ru-RU" dirty="0"/>
              <a:t> (версии от 5.8 до 5.16.11, от 5.8  до 5.15.25, от 5.8  до 5.10.102) (</a:t>
            </a:r>
            <a:r>
              <a:rPr lang="en-US" dirty="0"/>
              <a:t>BDU</a:t>
            </a:r>
            <a:r>
              <a:rPr lang="ru-RU" dirty="0"/>
              <a:t>:2022-01166, уровень опасности по С</a:t>
            </a:r>
            <a:r>
              <a:rPr lang="en-US" dirty="0"/>
              <a:t>VSS</a:t>
            </a:r>
            <a:r>
              <a:rPr lang="ru-RU" dirty="0"/>
              <a:t> 2.0 - средний, по С</a:t>
            </a:r>
            <a:r>
              <a:rPr lang="en-US" dirty="0"/>
              <a:t>VSS</a:t>
            </a:r>
            <a:r>
              <a:rPr lang="ru-RU" dirty="0"/>
              <a:t> 3.0 - высокий</a:t>
            </a:r>
            <a:r>
              <a:rPr lang="ru-RU" dirty="0" smtClean="0"/>
              <a:t>)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уязвимости программных продуктов </a:t>
            </a:r>
            <a:r>
              <a:rPr lang="en-US" dirty="0"/>
              <a:t>Mozilla</a:t>
            </a:r>
            <a:r>
              <a:rPr lang="ru-RU" dirty="0"/>
              <a:t> (В</a:t>
            </a:r>
            <a:r>
              <a:rPr lang="en-US" dirty="0"/>
              <a:t>DU</a:t>
            </a:r>
            <a:r>
              <a:rPr lang="ru-RU" dirty="0"/>
              <a:t>:2022-01146, В</a:t>
            </a:r>
            <a:r>
              <a:rPr lang="en-US" dirty="0"/>
              <a:t>DU</a:t>
            </a:r>
            <a:r>
              <a:rPr lang="ru-RU" dirty="0"/>
              <a:t>:2022-01147, уровень опасности по С</a:t>
            </a:r>
            <a:r>
              <a:rPr lang="en-US" dirty="0"/>
              <a:t>VSS</a:t>
            </a:r>
            <a:r>
              <a:rPr lang="ru-RU" dirty="0"/>
              <a:t> 2.0 - высокий, по С</a:t>
            </a:r>
            <a:r>
              <a:rPr lang="en-US" dirty="0"/>
              <a:t>VSS</a:t>
            </a:r>
            <a:r>
              <a:rPr lang="ru-RU" dirty="0"/>
              <a:t> 3.0 - высокий</a:t>
            </a:r>
            <a:r>
              <a:rPr lang="ru-RU" dirty="0" smtClean="0"/>
              <a:t>):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 smtClean="0"/>
              <a:t>уязвимость </a:t>
            </a:r>
            <a:r>
              <a:rPr lang="ru-RU" dirty="0"/>
              <a:t>компонента </a:t>
            </a:r>
            <a:r>
              <a:rPr lang="en-US" dirty="0"/>
              <a:t>Storage </a:t>
            </a:r>
            <a:r>
              <a:rPr lang="ru-RU" dirty="0"/>
              <a:t>браузера </a:t>
            </a:r>
            <a:r>
              <a:rPr lang="en-US" dirty="0"/>
              <a:t>Google </a:t>
            </a:r>
            <a:r>
              <a:rPr lang="en-US" dirty="0" smtClean="0"/>
              <a:t>Chrome</a:t>
            </a:r>
            <a:r>
              <a:rPr lang="ru-RU" dirty="0" smtClean="0"/>
              <a:t> </a:t>
            </a:r>
            <a:r>
              <a:rPr lang="en-US" dirty="0"/>
              <a:t>BDU:2022-01380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 smtClean="0"/>
              <a:t>уязвимости 1С-Битрикс (компоненты </a:t>
            </a:r>
            <a:r>
              <a:rPr lang="en-US" dirty="0" smtClean="0"/>
              <a:t>vote</a:t>
            </a:r>
            <a:r>
              <a:rPr lang="ru-RU" dirty="0" smtClean="0"/>
              <a:t>, </a:t>
            </a:r>
            <a:r>
              <a:rPr lang="en-US" dirty="0" err="1" smtClean="0"/>
              <a:t>map.google</a:t>
            </a:r>
            <a:r>
              <a:rPr lang="ru-RU" dirty="0" smtClean="0"/>
              <a:t>, </a:t>
            </a:r>
            <a:r>
              <a:rPr lang="en-US" dirty="0" err="1" smtClean="0"/>
              <a:t>mt_rand</a:t>
            </a:r>
            <a:r>
              <a:rPr lang="ru-RU" dirty="0" smtClean="0"/>
              <a:t> и др.)</a:t>
            </a:r>
            <a:endParaRPr lang="ru-RU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1225888" y="934694"/>
            <a:ext cx="10332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РЕКОМЕНДАЦИИ ПО УСТРАНЕНИЮ УЯЗВИМОСТЕЙ</a:t>
            </a:r>
            <a:endParaRPr lang="ru-RU" sz="2000" b="1" dirty="0" smtClean="0">
              <a:solidFill>
                <a:srgbClr val="0033CC"/>
              </a:solidFill>
            </a:endParaRPr>
          </a:p>
        </p:txBody>
      </p:sp>
      <p:pic>
        <p:nvPicPr>
          <p:cNvPr id="4098" name="Picture 2" descr="«ФСТЭК Росси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23" y="1514218"/>
            <a:ext cx="1526977" cy="20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145014" y="2271312"/>
            <a:ext cx="6500678" cy="798095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8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4262437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58356" y="3859227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044702" y="-117433"/>
            <a:ext cx="2739752" cy="6975433"/>
            <a:chOff x="7645691" y="-117433"/>
            <a:chExt cx="1534612" cy="69754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34666" y="1497197"/>
            <a:ext cx="87714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Направить усилия </a:t>
            </a:r>
            <a:r>
              <a:rPr lang="ru-RU" dirty="0" smtClean="0"/>
              <a:t>профессионального сообщества на формирование решений</a:t>
            </a:r>
            <a:br>
              <a:rPr lang="ru-RU" dirty="0" smtClean="0"/>
            </a:br>
            <a:r>
              <a:rPr lang="ru-RU" dirty="0" smtClean="0"/>
              <a:t>и методических рекомендаций, </a:t>
            </a:r>
            <a:r>
              <a:rPr lang="ru-RU" b="1" dirty="0"/>
              <a:t>способствующих </a:t>
            </a:r>
            <a:r>
              <a:rPr lang="ru-RU" b="1" dirty="0" smtClean="0"/>
              <a:t>обеспечению информационной безопасности при реализации </a:t>
            </a:r>
            <a:r>
              <a:rPr lang="ru-RU" b="1" dirty="0" smtClean="0"/>
              <a:t>цифровой </a:t>
            </a:r>
            <a:r>
              <a:rPr lang="ru-RU" b="1" dirty="0" smtClean="0"/>
              <a:t>трансформаций </a:t>
            </a:r>
            <a:r>
              <a:rPr lang="ru-RU" b="1" dirty="0" smtClean="0"/>
              <a:t>приема в образовательные организации </a:t>
            </a:r>
            <a:r>
              <a:rPr lang="ru-RU" dirty="0" smtClean="0"/>
              <a:t>и </a:t>
            </a:r>
            <a:r>
              <a:rPr lang="ru-RU" dirty="0" smtClean="0"/>
              <a:t>достижении цифровой зрелости в </a:t>
            </a:r>
            <a:r>
              <a:rPr lang="ru-RU" dirty="0"/>
              <a:t>соответствии с ключевыми треками стратегии цифровой трансформации отрасли науки и высшего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34667" y="976335"/>
            <a:ext cx="7665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УЧАСТНИКАМ КРУГЛОГО СТОЛА</a:t>
            </a:r>
            <a:endParaRPr lang="ru-RU" sz="2800" b="1" spc="-40" dirty="0"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969747" y="3274739"/>
            <a:ext cx="8015940" cy="1438578"/>
            <a:chOff x="1215262" y="2687772"/>
            <a:chExt cx="8891040" cy="164757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1215262" y="2687772"/>
              <a:ext cx="8891040" cy="1647579"/>
            </a:xfrm>
            <a:prstGeom prst="rect">
              <a:avLst/>
            </a:prstGeom>
            <a:solidFill>
              <a:srgbClr val="0033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4844849-11D4-43A7-AAA9-76A4E16D47B6}"/>
                </a:ext>
              </a:extLst>
            </p:cNvPr>
            <p:cNvSpPr/>
            <p:nvPr/>
          </p:nvSpPr>
          <p:spPr>
            <a:xfrm>
              <a:off x="1313599" y="2689251"/>
              <a:ext cx="8371648" cy="1515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 smtClean="0"/>
                <a:t>Дискуссионная площадка </a:t>
              </a:r>
              <a:r>
                <a:rPr lang="en-US" sz="2000" b="1" dirty="0" smtClean="0"/>
                <a:t>– </a:t>
              </a:r>
              <a:r>
                <a:rPr lang="ru-RU" sz="2000" b="1" dirty="0" smtClean="0"/>
                <a:t/>
              </a:r>
              <a:br>
                <a:rPr lang="ru-RU" sz="2000" b="1" dirty="0" smtClean="0"/>
              </a:br>
              <a:r>
                <a:rPr lang="ru-RU" sz="2000" dirty="0" smtClean="0"/>
                <a:t>обмен лучшими практиками </a:t>
              </a:r>
              <a:r>
                <a:rPr lang="ru-RU" sz="2000" dirty="0" smtClean="0"/>
                <a:t>цифровизации, </a:t>
              </a:r>
              <a:r>
                <a:rPr lang="ru-RU" sz="2000" dirty="0" smtClean="0"/>
                <a:t>обеспечения информационной безопасности, </a:t>
              </a:r>
              <a:r>
                <a:rPr lang="ru-RU" sz="2000" dirty="0" err="1" smtClean="0"/>
                <a:t>импортозамещения</a:t>
              </a:r>
              <a:r>
                <a:rPr lang="ru-RU" sz="2000" dirty="0" smtClean="0"/>
                <a:t>, </a:t>
              </a:r>
              <a:r>
                <a:rPr lang="ru-RU" sz="2000" dirty="0" smtClean="0"/>
                <a:t>взаимодействия </a:t>
              </a:r>
              <a:r>
                <a:rPr lang="ru-RU" sz="2000" dirty="0" smtClean="0"/>
                <a:t>с индустриальными партнерами и регуляторами.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0" y="5177834"/>
            <a:ext cx="1320916" cy="13213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122" y="5177834"/>
            <a:ext cx="1320916" cy="13213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284" y="5177834"/>
            <a:ext cx="1320916" cy="13213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4771" y="5177834"/>
            <a:ext cx="1320916" cy="13213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608" y="5177834"/>
            <a:ext cx="1320916" cy="13213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446" y="5177834"/>
            <a:ext cx="1320916" cy="1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2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0" y="7434"/>
            <a:ext cx="12191999" cy="6850566"/>
          </a:xfrm>
          <a:prstGeom prst="rect">
            <a:avLst/>
          </a:prstGeom>
          <a:solidFill>
            <a:srgbClr val="004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4877823"/>
            <a:ext cx="1179512" cy="3190584"/>
          </a:xfrm>
          <a:prstGeom prst="rect">
            <a:avLst/>
          </a:prstGeom>
          <a:solidFill>
            <a:srgbClr val="6600C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4877823"/>
            <a:ext cx="3194538" cy="3190584"/>
          </a:xfrm>
          <a:prstGeom prst="rect">
            <a:avLst/>
          </a:prstGeom>
          <a:solidFill>
            <a:srgbClr val="66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5202792"/>
            <a:ext cx="1006475" cy="204835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358356" y="5365352"/>
            <a:ext cx="100012" cy="28551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5365353"/>
            <a:ext cx="100013" cy="28551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877823"/>
            <a:ext cx="2054225" cy="3190584"/>
          </a:xfrm>
          <a:prstGeom prst="rect">
            <a:avLst/>
          </a:prstGeom>
          <a:solidFill>
            <a:srgbClr val="6600C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244358" y="5202792"/>
            <a:ext cx="2469038" cy="204835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0" y="5202792"/>
            <a:ext cx="993776" cy="204835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445418" y="2241196"/>
            <a:ext cx="726632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4800" b="1" dirty="0">
                <a:solidFill>
                  <a:schemeClr val="bg1"/>
                </a:solidFill>
              </a:rPr>
              <a:t>Благодарю  за внимание! 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2400" dirty="0"/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chemeClr val="bg1"/>
                </a:solidFill>
              </a:rPr>
              <a:t>Светлана  </a:t>
            </a:r>
            <a:r>
              <a:rPr lang="ru-RU" altLang="ru-RU" sz="2400" b="1" dirty="0">
                <a:solidFill>
                  <a:schemeClr val="bg1"/>
                </a:solidFill>
              </a:rPr>
              <a:t>Арифуллина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bg1"/>
                </a:solidFill>
              </a:rPr>
              <a:t>Начальник отдела информационных технологий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bg1"/>
                </a:solidFill>
              </a:rPr>
              <a:t>Сибирского государственного университета телекоммуникаций и информатики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(</a:t>
            </a:r>
            <a:r>
              <a:rPr lang="ru-RU" altLang="ru-RU" sz="2000" dirty="0">
                <a:solidFill>
                  <a:schemeClr val="bg1"/>
                </a:solidFill>
              </a:rPr>
              <a:t>383) 269-83-80, </a:t>
            </a:r>
            <a:r>
              <a:rPr lang="en-US" altLang="ru-RU" sz="2000" dirty="0" err="1">
                <a:solidFill>
                  <a:schemeClr val="bg1"/>
                </a:solidFill>
              </a:rPr>
              <a:t>s.arifullina</a:t>
            </a:r>
            <a:r>
              <a:rPr lang="ru-RU" altLang="ru-RU" sz="2000" dirty="0">
                <a:solidFill>
                  <a:schemeClr val="bg1"/>
                </a:solidFill>
              </a:rPr>
              <a:t>@sibsutis.ru</a:t>
            </a:r>
          </a:p>
          <a:p>
            <a:pPr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Новосибирск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7975213" y="4220512"/>
            <a:ext cx="1337447" cy="1336619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312660" y="3196426"/>
            <a:ext cx="704144" cy="703708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8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614822" y="4927389"/>
            <a:ext cx="8891040" cy="131572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398923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358356" y="3871203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871204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429951" y="5097245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7973007" y="-919886"/>
            <a:ext cx="2602871" cy="260126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649170" y="466379"/>
            <a:ext cx="766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CC"/>
                </a:solidFill>
              </a:rPr>
              <a:t>ЦЕНТР КОМПЕТЕНЦИЙ ПО </a:t>
            </a:r>
            <a:r>
              <a:rPr lang="ru-RU" sz="2800" b="1" dirty="0" smtClean="0">
                <a:solidFill>
                  <a:srgbClr val="0033CC"/>
                </a:solidFill>
              </a:rPr>
              <a:t>ЦИФРОВИЗАЦИИ</a:t>
            </a:r>
            <a:r>
              <a:rPr lang="ru-RU" sz="2800" b="1" dirty="0">
                <a:solidFill>
                  <a:srgbClr val="0033CC"/>
                </a:solidFill>
              </a:rPr>
              <a:t/>
            </a:r>
            <a:br>
              <a:rPr lang="ru-RU" sz="2800" b="1" dirty="0">
                <a:solidFill>
                  <a:srgbClr val="0033CC"/>
                </a:solidFill>
              </a:rPr>
            </a:br>
            <a:r>
              <a:rPr lang="ru-RU" sz="2800" b="1" dirty="0">
                <a:solidFill>
                  <a:srgbClr val="0033CC"/>
                </a:solidFill>
              </a:rPr>
              <a:t>ОБРАЗОВАТЕЛЬНЫХ ОРГАНИЗАЦИЙ</a:t>
            </a:r>
          </a:p>
          <a:p>
            <a:pPr>
              <a:defRPr/>
            </a:pPr>
            <a:endParaRPr lang="ru-RU" sz="2800" b="1" spc="-40" dirty="0"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9744" y="2000369"/>
            <a:ext cx="6356263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Московский технический университет связи и информатики (МТУСИ),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Санкт-Петербургский </a:t>
            </a:r>
            <a:r>
              <a:rPr lang="ru-RU" sz="1600" dirty="0"/>
              <a:t>государственный университет телекоммуникаций им. проф. </a:t>
            </a:r>
            <a:r>
              <a:rPr lang="ru-RU" sz="1600" dirty="0" err="1"/>
              <a:t>М.А.Бонч-Бруевича</a:t>
            </a:r>
            <a:r>
              <a:rPr lang="ru-RU" sz="1600" dirty="0"/>
              <a:t> (</a:t>
            </a:r>
            <a:r>
              <a:rPr lang="ru-RU" sz="1600" dirty="0" err="1"/>
              <a:t>СпбГУТ</a:t>
            </a:r>
            <a:r>
              <a:rPr lang="ru-RU" sz="1600" dirty="0"/>
              <a:t>),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Сибирский </a:t>
            </a:r>
            <a:r>
              <a:rPr lang="ru-RU" sz="1600" dirty="0"/>
              <a:t>государственный университет телекоммуникаций и информатики (СибГУТИ</a:t>
            </a:r>
            <a:r>
              <a:rPr lang="ru-RU" sz="1600" dirty="0" smtClean="0"/>
              <a:t>), г. Новосибирск</a:t>
            </a:r>
            <a:endParaRPr lang="ru-RU" sz="1600" dirty="0"/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Поволжский государственный университет телекоммуникаций и информатики (</a:t>
            </a:r>
            <a:r>
              <a:rPr lang="ru-RU" sz="1600" dirty="0"/>
              <a:t>ПГУТИ) , г. </a:t>
            </a:r>
            <a:r>
              <a:rPr lang="ru-RU" sz="1600" dirty="0" smtClean="0"/>
              <a:t>Самара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170" y="5693200"/>
            <a:ext cx="8935273" cy="369332"/>
          </a:xfrm>
          <a:prstGeom prst="rect">
            <a:avLst/>
          </a:prstGeom>
          <a:solidFill>
            <a:srgbClr val="D9F3FD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В деятельности Центра принимают участие </a:t>
            </a:r>
            <a:r>
              <a:rPr lang="ru-RU" b="1" dirty="0" smtClean="0"/>
              <a:t>более </a:t>
            </a:r>
            <a:r>
              <a:rPr lang="ru-RU" b="1" dirty="0"/>
              <a:t>150 образовательных организаций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629" y="1541782"/>
            <a:ext cx="4884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Центра компетенций по автоматизации организаций профессионального образования создан в 2014 г. при УМО </a:t>
            </a:r>
            <a:r>
              <a:rPr lang="ru-RU" sz="1600" dirty="0" err="1" smtClean="0"/>
              <a:t>ИКТиСС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Позже Центр был переименован в Центр компетенций по цифровизации образовательных организаций (ЦК ЦОО). В президиум ЦК ЦОО входят представители образовательных организаций высшего образования, подведомственные Министерству </a:t>
            </a:r>
            <a:r>
              <a:rPr lang="ru-RU" sz="1600" dirty="0"/>
              <a:t>цифрового развития, связи и массовых коммуникаций Российской Федерации: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83" y="950860"/>
            <a:ext cx="41814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618650" y="3550779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7973007" y="4256740"/>
            <a:ext cx="2602871" cy="260126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232891" y="3122035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76804" y="1824944"/>
            <a:ext cx="9322911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Центром </a:t>
            </a:r>
            <a:r>
              <a:rPr lang="ru-RU" dirty="0"/>
              <a:t>компетенций ежегодно проводятся мероприятия по </a:t>
            </a:r>
            <a:r>
              <a:rPr lang="ru-RU" dirty="0" smtClean="0"/>
              <a:t>цифровизации (</a:t>
            </a:r>
            <a:r>
              <a:rPr lang="ru-RU" dirty="0"/>
              <a:t>семинары, круглые столы, конференции), направленные на обсуждение подходов </a:t>
            </a:r>
            <a:r>
              <a:rPr lang="ru-RU" dirty="0" smtClean="0"/>
              <a:t>к цифровой трансформации работы</a:t>
            </a:r>
            <a:r>
              <a:rPr lang="ru-RU" dirty="0"/>
              <a:t> образовательной организации высшего образования, обмен опытом </a:t>
            </a:r>
            <a:r>
              <a:rPr lang="ru-RU" dirty="0" smtClean="0"/>
              <a:t>цифровизации в </a:t>
            </a:r>
            <a:r>
              <a:rPr lang="ru-RU" dirty="0"/>
              <a:t>условиях перехода на отечественное программное обеспечение, взаимодействие с федеральными информационными системами и исполнения требований регуляторов к ИС вузов. Мероприятия ЦК АОО проводятся в Москве, </a:t>
            </a:r>
            <a:r>
              <a:rPr lang="ru-RU" dirty="0" smtClean="0"/>
              <a:t>Санкт-Петербурге, Севастополе, Новосибирске.</a:t>
            </a:r>
            <a:endParaRPr lang="ru-RU" dirty="0"/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endParaRPr lang="ru-RU" b="1" dirty="0" smtClean="0"/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координация действий членов УМО </a:t>
            </a:r>
            <a:r>
              <a:rPr lang="ru-RU" dirty="0" err="1" smtClean="0"/>
              <a:t>ИКТиСС</a:t>
            </a:r>
            <a:r>
              <a:rPr lang="ru-RU" dirty="0" smtClean="0"/>
              <a:t> по </a:t>
            </a:r>
            <a:r>
              <a:rPr lang="ru-RU" dirty="0"/>
              <a:t>разработке </a:t>
            </a:r>
            <a:r>
              <a:rPr lang="ru-RU" dirty="0" smtClean="0"/>
              <a:t>требований </a:t>
            </a:r>
            <a:r>
              <a:rPr lang="ru-RU" dirty="0"/>
              <a:t>к </a:t>
            </a:r>
            <a:r>
              <a:rPr lang="ru-RU" dirty="0" smtClean="0"/>
              <a:t>цифровой трансформации образовательных организаций, </a:t>
            </a:r>
            <a:r>
              <a:rPr lang="ru-RU" dirty="0"/>
              <a:t>формированию единого подхода </a:t>
            </a:r>
            <a:r>
              <a:rPr lang="ru-RU" dirty="0" smtClean="0"/>
              <a:t>к цифровизации образовательных организаций,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 же представления и защиты общих интересов членов </a:t>
            </a:r>
            <a:r>
              <a:rPr lang="ru-RU" dirty="0" smtClean="0"/>
              <a:t>УМО в </a:t>
            </a:r>
            <a:r>
              <a:rPr lang="ru-RU" dirty="0"/>
              <a:t>области </a:t>
            </a:r>
            <a:r>
              <a:rPr lang="ru-RU" dirty="0" smtClean="0"/>
              <a:t>цифровизации образовательных организаций высшего образования.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751725" y="890358"/>
            <a:ext cx="766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CC"/>
                </a:solidFill>
              </a:rPr>
              <a:t>ЦЕНТР КОМПЕТЕНЦИЙ ПО </a:t>
            </a:r>
            <a:r>
              <a:rPr lang="ru-RU" sz="2800" b="1" dirty="0" smtClean="0">
                <a:solidFill>
                  <a:srgbClr val="0033CC"/>
                </a:solidFill>
              </a:rPr>
              <a:t>ЦИФРОВИЗАЦИИ</a:t>
            </a:r>
            <a:r>
              <a:rPr lang="ru-RU" sz="2800" b="1" dirty="0">
                <a:solidFill>
                  <a:srgbClr val="0033CC"/>
                </a:solidFill>
              </a:rPr>
              <a:t/>
            </a:r>
            <a:br>
              <a:rPr lang="ru-RU" sz="2800" b="1" dirty="0">
                <a:solidFill>
                  <a:srgbClr val="0033CC"/>
                </a:solidFill>
              </a:rPr>
            </a:br>
            <a:r>
              <a:rPr lang="ru-RU" sz="2800" b="1" dirty="0">
                <a:solidFill>
                  <a:srgbClr val="0033CC"/>
                </a:solidFill>
              </a:rPr>
              <a:t>ОБРАЗОВАТЕЛЬНЫХ ОРГАНИЗАЦИЙ</a:t>
            </a:r>
          </a:p>
          <a:p>
            <a:pPr>
              <a:defRPr/>
            </a:pPr>
            <a:endParaRPr lang="ru-RU" sz="2800" b="1" spc="-40" dirty="0"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5446731" y="0"/>
            <a:ext cx="5408593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906218" y="455356"/>
            <a:ext cx="132391" cy="1310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5446731" y="5567363"/>
            <a:ext cx="5408594" cy="129063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924502" y="0"/>
            <a:ext cx="1495848" cy="649308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489527" y="0"/>
            <a:ext cx="302048" cy="649308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150827" y="449231"/>
            <a:ext cx="1309091" cy="130909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1741503" y="449231"/>
            <a:ext cx="450498" cy="130909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396518" y="5186168"/>
            <a:ext cx="4440315" cy="131572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90" y="1804575"/>
            <a:ext cx="592359" cy="592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74" y="3740049"/>
            <a:ext cx="554308" cy="5889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74" y="3814240"/>
            <a:ext cx="519664" cy="5196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67" y="2913376"/>
            <a:ext cx="519664" cy="5543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73" y="2888473"/>
            <a:ext cx="715981" cy="7506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97" y="2811838"/>
            <a:ext cx="584710" cy="5993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15" y="3766047"/>
            <a:ext cx="334895" cy="4965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96" y="4585668"/>
            <a:ext cx="588953" cy="6005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00" y="4604290"/>
            <a:ext cx="635145" cy="36953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1292636" y="2138956"/>
            <a:ext cx="67940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33CC"/>
                </a:solidFill>
              </a:rPr>
              <a:t>ЦИФРОВАЯ ТРАНСФОРМАЦИЯ </a:t>
            </a:r>
            <a:r>
              <a:rPr lang="ru-RU" sz="3600" b="1" dirty="0">
                <a:solidFill>
                  <a:srgbClr val="0033CC"/>
                </a:solidFill>
              </a:rPr>
              <a:t>ОТРАСЛИ НАУКИ И ВЫСШЕГО ОБРАЗОВАНИЯ</a:t>
            </a:r>
            <a:endParaRPr lang="ru-RU" sz="3600" b="1" spc="-40" dirty="0"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504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751725" y="2310633"/>
            <a:ext cx="100012" cy="3058201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51737" y="2365271"/>
            <a:ext cx="8331530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ru-RU" dirty="0" smtClean="0"/>
              <a:t>Указом Президента РФ от 21 июля 2020 г. № 474 «О национальных целях развития Российской Федерации на период до 2030 года» в качестве одного из целевых показателей национальной цели «цифровая трансформация» указано достижение «</a:t>
            </a:r>
            <a:r>
              <a:rPr lang="ru-RU" b="1" dirty="0" smtClean="0"/>
              <a:t>цифровой зрелости</a:t>
            </a:r>
            <a:r>
              <a:rPr lang="ru-RU" dirty="0" smtClean="0"/>
              <a:t>» ключевых отраслей экономики и социальной сферы.</a:t>
            </a:r>
          </a:p>
          <a:p>
            <a:pPr fontAlgn="base"/>
            <a:endParaRPr lang="ru-RU" sz="1400" dirty="0"/>
          </a:p>
          <a:p>
            <a:pPr fontAlgn="base"/>
            <a:r>
              <a:rPr lang="ru-RU" dirty="0"/>
              <a:t>Стратегия </a:t>
            </a:r>
            <a:r>
              <a:rPr lang="ru-RU" dirty="0" smtClean="0"/>
              <a:t>обозначает </a:t>
            </a:r>
            <a:r>
              <a:rPr lang="ru-RU" dirty="0"/>
              <a:t>ключевые траектории достижения </a:t>
            </a:r>
            <a:r>
              <a:rPr lang="ru-RU" dirty="0" smtClean="0"/>
              <a:t>«цифровой зрелости» </a:t>
            </a:r>
            <a:r>
              <a:rPr lang="ru-RU" dirty="0"/>
              <a:t>отрасли науки и высшего образования как для образовательных организаций высшего образования, так и для компаний и уполномоченных органов исполнительной власти.</a:t>
            </a:r>
          </a:p>
          <a:p>
            <a:pPr fontAlgn="base"/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1259059" y="1042051"/>
            <a:ext cx="7665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СТРАТЕГИЯ ЦИФРОВОЙ ТРАНСФОРМАЦИИ ОТРАСЛИ НАУКИ И ВЫСШЕГО ОБРАЗОВАНИЯ</a:t>
            </a:r>
            <a:endParaRPr lang="ru-RU" sz="2800" b="1" spc="-40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1892866"/>
            <a:ext cx="1370370" cy="3150896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571982" y="4233894"/>
            <a:ext cx="8891040" cy="1315721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751725" y="2310633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2370697" y="384337"/>
            <a:ext cx="7665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СТРАТЕГИЯ ЦИФРОВОЙ ТРАНСФОРМАЦИИ ОТРАСЛИ НАУКИ И ВЫСШЕГО ОБРАЗОВАНИЯ</a:t>
            </a:r>
            <a:endParaRPr lang="ru-RU" sz="2400" b="1" spc="-40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1892866"/>
            <a:ext cx="1370370" cy="3150896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895"/>
          <a:stretch/>
        </p:blipFill>
        <p:spPr>
          <a:xfrm>
            <a:off x="454248" y="1157096"/>
            <a:ext cx="10131786" cy="5343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269" y="6442455"/>
            <a:ext cx="10757306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А.В. Нарукавников,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«Ключевые проекты и прорывные инициативы стратегии цифровой трансформации в сфере науки и высшего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42920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42159" y="1071505"/>
            <a:ext cx="9525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ТРЕКИ ЦИФРОВОЙ ТРАНСФОРМАЦИИ</a:t>
            </a:r>
            <a:endParaRPr lang="ru-RU" sz="2800" b="1" spc="-40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66669" y="2880534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5691" y="-117433"/>
            <a:ext cx="2739752" cy="6975433"/>
            <a:chOff x="7645691" y="-117433"/>
            <a:chExt cx="1534612" cy="69754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27" y="4355680"/>
            <a:ext cx="592359" cy="5923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658" y="3510061"/>
            <a:ext cx="554308" cy="5889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58" y="3584252"/>
            <a:ext cx="519664" cy="5196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1" y="2683388"/>
            <a:ext cx="519664" cy="5543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7" y="2658485"/>
            <a:ext cx="715981" cy="7506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81" y="2581850"/>
            <a:ext cx="584710" cy="5993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99" y="3536059"/>
            <a:ext cx="334895" cy="4965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80" y="4355680"/>
            <a:ext cx="588953" cy="600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4" y="4374302"/>
            <a:ext cx="635145" cy="36953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595076" y="1705943"/>
          <a:ext cx="7050615" cy="427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9890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1092994" y="850621"/>
            <a:ext cx="9669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СТРАТЕГИЯ ЦТ ОТРАСЛИ НАУКИ И ВЫСШЕГО ОБРАЗОВАНИЯ.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Треки цифровой </a:t>
            </a:r>
            <a:r>
              <a:rPr lang="ru-RU" sz="2400" b="1" dirty="0">
                <a:solidFill>
                  <a:srgbClr val="0033CC"/>
                </a:solidFill>
              </a:rPr>
              <a:t>трансформации</a:t>
            </a:r>
            <a:endParaRPr lang="ru-RU" sz="2400" b="1" spc="-40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801100" y="4262437"/>
            <a:ext cx="339090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8356" y="3859227"/>
            <a:ext cx="11170443" cy="2123283"/>
            <a:chOff x="358356" y="4734717"/>
            <a:chExt cx="11170443" cy="2595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4734717"/>
              <a:ext cx="100012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4734718"/>
              <a:ext cx="100013" cy="259556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9863845" y="4591455"/>
            <a:ext cx="1447448" cy="22665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44849-11D4-43A7-AAA9-76A4E16D47B6}"/>
              </a:ext>
            </a:extLst>
          </p:cNvPr>
          <p:cNvSpPr/>
          <p:nvPr/>
        </p:nvSpPr>
        <p:spPr>
          <a:xfrm>
            <a:off x="837058" y="1761751"/>
            <a:ext cx="1059172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/>
              <a:t>Архитектура цифровой </a:t>
            </a:r>
            <a:r>
              <a:rPr lang="ru-RU" sz="1400" b="1" dirty="0" smtClean="0"/>
              <a:t>трансформации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Проблема</a:t>
            </a:r>
            <a:r>
              <a:rPr lang="ru-RU" sz="1400" i="1" dirty="0"/>
              <a:t>:</a:t>
            </a:r>
            <a:r>
              <a:rPr lang="ru-RU" sz="1400" dirty="0" smtClean="0"/>
              <a:t> существующие ИС создавались </a:t>
            </a:r>
            <a:r>
              <a:rPr lang="ru-RU" sz="1400" dirty="0"/>
              <a:t>в разное время и слабо связаны между </a:t>
            </a:r>
            <a:r>
              <a:rPr lang="ru-RU" sz="1400" dirty="0" smtClean="0"/>
              <a:t>собой.</a:t>
            </a:r>
            <a:br>
              <a:rPr lang="ru-RU" sz="1400" dirty="0" smtClean="0"/>
            </a:br>
            <a:r>
              <a:rPr lang="ru-RU" sz="1400" i="1" dirty="0" smtClean="0"/>
              <a:t>Цель:</a:t>
            </a:r>
            <a:r>
              <a:rPr lang="ru-RU" sz="1400" dirty="0" smtClean="0"/>
              <a:t> выработать </a:t>
            </a:r>
            <a:r>
              <a:rPr lang="ru-RU" sz="1400" dirty="0"/>
              <a:t>единый подход </a:t>
            </a:r>
            <a:r>
              <a:rPr lang="ru-RU" sz="1400" dirty="0" smtClean="0"/>
              <a:t>к цифровой трансформации образования </a:t>
            </a:r>
            <a:r>
              <a:rPr lang="ru-RU" sz="1400" dirty="0"/>
              <a:t>и </a:t>
            </a:r>
            <a:r>
              <a:rPr lang="ru-RU" sz="1400" dirty="0" smtClean="0"/>
              <a:t>науки, который будет транслироваться в вузы. </a:t>
            </a:r>
            <a:r>
              <a:rPr lang="ru-RU" sz="1400" dirty="0"/>
              <a:t>Отслеживать этот процесс министерство предполагает с помощью специально созданной BI-системы</a:t>
            </a:r>
            <a:r>
              <a:rPr lang="ru-RU" sz="1400" dirty="0" smtClean="0"/>
              <a:t>.</a:t>
            </a:r>
          </a:p>
          <a:p>
            <a:pPr marL="342900" lvl="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/>
              <a:t>Развитие </a:t>
            </a:r>
            <a:r>
              <a:rPr lang="ru-RU" sz="1400" b="1" dirty="0"/>
              <a:t>цифровых </a:t>
            </a:r>
            <a:r>
              <a:rPr lang="ru-RU" sz="1400" b="1" dirty="0" smtClean="0"/>
              <a:t>сервисов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smtClean="0"/>
              <a:t>Проблема:</a:t>
            </a:r>
            <a:r>
              <a:rPr lang="ru-RU" sz="1400" dirty="0" smtClean="0"/>
              <a:t> «цифровое неравенство», формальное внедрение технологий. </a:t>
            </a:r>
            <a:br>
              <a:rPr lang="ru-RU" sz="1400" dirty="0" smtClean="0"/>
            </a:br>
            <a:r>
              <a:rPr lang="ru-RU" sz="1400" i="1" dirty="0" smtClean="0"/>
              <a:t>Цель:</a:t>
            </a:r>
            <a:r>
              <a:rPr lang="ru-RU" sz="1400" dirty="0" smtClean="0"/>
              <a:t> создать </a:t>
            </a:r>
            <a:r>
              <a:rPr lang="ru-RU" sz="1400" dirty="0"/>
              <a:t>ряд сервисов для всех сторон деятельности образовательных и научных организаций: администрирования, образования, науки и инноваций, управления кампусом и инфраструктурой</a:t>
            </a:r>
            <a:r>
              <a:rPr lang="ru-RU" sz="1400" dirty="0" smtClean="0"/>
              <a:t>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/>
              <a:t>Управление данными</a:t>
            </a:r>
            <a:br>
              <a:rPr lang="ru-RU" sz="1400" b="1" dirty="0" smtClean="0"/>
            </a:br>
            <a:r>
              <a:rPr lang="ru-RU" sz="1400" i="1" dirty="0" smtClean="0"/>
              <a:t>Проблема:</a:t>
            </a:r>
            <a:r>
              <a:rPr lang="ru-RU" sz="1400" dirty="0" smtClean="0"/>
              <a:t> сбор</a:t>
            </a:r>
            <a:r>
              <a:rPr lang="ru-RU" sz="1400" dirty="0"/>
              <a:t>, качество и безопасность данных в системе науки и высшего образования сейчас не в лучшем </a:t>
            </a:r>
            <a:r>
              <a:rPr lang="ru-RU" sz="1400" dirty="0" smtClean="0"/>
              <a:t>состоянии.</a:t>
            </a:r>
            <a:br>
              <a:rPr lang="ru-RU" sz="1400" dirty="0" smtClean="0"/>
            </a:br>
            <a:r>
              <a:rPr lang="ru-RU" sz="1400" dirty="0" smtClean="0"/>
              <a:t>Цель: </a:t>
            </a:r>
            <a:r>
              <a:rPr lang="ru-RU" sz="1400" dirty="0"/>
              <a:t>управление данными и повышение их качества для принятий </a:t>
            </a:r>
            <a:r>
              <a:rPr lang="ru-RU" sz="1400" dirty="0" smtClean="0"/>
              <a:t>решений, система</a:t>
            </a:r>
            <a:r>
              <a:rPr lang="en-US" sz="1400" dirty="0" smtClean="0"/>
              <a:t> </a:t>
            </a:r>
            <a:r>
              <a:rPr lang="ru-RU" sz="1400" dirty="0" smtClean="0"/>
              <a:t>постоянного автоматического сбора данных и  формирования на их</a:t>
            </a:r>
            <a:r>
              <a:rPr lang="ru-RU" sz="1400" dirty="0"/>
              <a:t> основе </a:t>
            </a:r>
            <a:r>
              <a:rPr lang="ru-RU" sz="1400" dirty="0" smtClean="0"/>
              <a:t>предиктивной аналитики. </a:t>
            </a:r>
          </a:p>
          <a:p>
            <a:pPr marL="342900" lvl="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/>
              <a:t>Модернизация </a:t>
            </a:r>
            <a:r>
              <a:rPr lang="ru-RU" sz="1400" b="1" dirty="0"/>
              <a:t>инфраструктуры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Проблема:</a:t>
            </a:r>
            <a:r>
              <a:rPr lang="ru-RU" sz="1400" dirty="0"/>
              <a:t> морально устаревшее оборудование</a:t>
            </a:r>
            <a:br>
              <a:rPr lang="ru-RU" sz="1400" dirty="0"/>
            </a:br>
            <a:r>
              <a:rPr lang="ru-RU" sz="1400" i="1" dirty="0"/>
              <a:t>Цель: </a:t>
            </a:r>
            <a:r>
              <a:rPr lang="ru-RU" sz="1400" dirty="0"/>
              <a:t>формирование условий и механизмов, которые будут направлены на поддержание ИКТ</a:t>
            </a:r>
            <a:r>
              <a:rPr lang="en-US" sz="1400" dirty="0"/>
              <a:t>-</a:t>
            </a:r>
            <a:r>
              <a:rPr lang="ru-RU" sz="1400" dirty="0"/>
              <a:t>инфраструктуры, своевременно соответствующей современным техническим и технологическим </a:t>
            </a:r>
            <a:r>
              <a:rPr lang="ru-RU" sz="1400" dirty="0" smtClean="0"/>
              <a:t>требованиям.</a:t>
            </a:r>
          </a:p>
          <a:p>
            <a:pPr marL="342900" lvl="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/>
              <a:t>Управление </a:t>
            </a:r>
            <a:r>
              <a:rPr lang="ru-RU" sz="1400" b="1" dirty="0"/>
              <a:t>кадровым потенциалом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Проблема: </a:t>
            </a:r>
            <a:r>
              <a:rPr lang="ru-RU" sz="1400" dirty="0"/>
              <a:t>низкий уровень владения цифровыми компетенциями ППС</a:t>
            </a:r>
            <a:br>
              <a:rPr lang="ru-RU" sz="1400" dirty="0"/>
            </a:br>
            <a:r>
              <a:rPr lang="ru-RU" sz="1400" i="1" dirty="0"/>
              <a:t>Цель:</a:t>
            </a:r>
            <a:r>
              <a:rPr lang="ru-RU" sz="1400" dirty="0"/>
              <a:t> формирование цифровых компетенций, позволяющих сотрудникам отрасли максимально использовать потенциал современных технологий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175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8260</TotalTime>
  <Words>2381</Words>
  <Application>Microsoft Office PowerPoint</Application>
  <PresentationFormat>Широкоэкранный</PresentationFormat>
  <Paragraphs>196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Арифуллина Светлана Борисовна</cp:lastModifiedBy>
  <cp:revision>789</cp:revision>
  <dcterms:created xsi:type="dcterms:W3CDTF">2019-02-20T18:18:01Z</dcterms:created>
  <dcterms:modified xsi:type="dcterms:W3CDTF">2022-03-21T12:34:39Z</dcterms:modified>
</cp:coreProperties>
</file>