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3" r:id="rId2"/>
    <p:sldId id="458" r:id="rId3"/>
    <p:sldId id="432" r:id="rId4"/>
    <p:sldId id="395" r:id="rId5"/>
    <p:sldId id="415" r:id="rId6"/>
    <p:sldId id="416" r:id="rId7"/>
    <p:sldId id="418" r:id="rId8"/>
    <p:sldId id="400" r:id="rId9"/>
    <p:sldId id="422" r:id="rId10"/>
    <p:sldId id="423" r:id="rId11"/>
    <p:sldId id="420" r:id="rId12"/>
    <p:sldId id="421" r:id="rId13"/>
    <p:sldId id="431" r:id="rId14"/>
    <p:sldId id="425" r:id="rId15"/>
    <p:sldId id="433" r:id="rId16"/>
    <p:sldId id="434" r:id="rId17"/>
    <p:sldId id="426" r:id="rId18"/>
    <p:sldId id="427" r:id="rId19"/>
    <p:sldId id="435" r:id="rId20"/>
    <p:sldId id="436" r:id="rId21"/>
    <p:sldId id="437" r:id="rId22"/>
    <p:sldId id="439" r:id="rId23"/>
    <p:sldId id="440" r:id="rId24"/>
    <p:sldId id="441" r:id="rId25"/>
    <p:sldId id="443" r:id="rId26"/>
    <p:sldId id="442" r:id="rId27"/>
    <p:sldId id="445" r:id="rId28"/>
    <p:sldId id="449" r:id="rId29"/>
    <p:sldId id="451" r:id="rId30"/>
    <p:sldId id="453" r:id="rId31"/>
    <p:sldId id="452" r:id="rId32"/>
    <p:sldId id="454" r:id="rId33"/>
    <p:sldId id="455" r:id="rId34"/>
    <p:sldId id="457" r:id="rId35"/>
    <p:sldId id="428" r:id="rId36"/>
    <p:sldId id="319" r:id="rId37"/>
  </p:sldIdLst>
  <p:sldSz cx="12192000" cy="6858000"/>
  <p:notesSz cx="6797675" cy="9926638"/>
  <p:embeddedFontLs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Roboto Light" panose="020B0604020202020204" charset="0"/>
      <p:regular r:id="rId44"/>
      <p: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  <p:embeddedFont>
      <p:font typeface="Roboto Light" panose="020B0604020202020204" charset="0"/>
      <p:regular r:id="rId44"/>
      <p:italic r:id="rId4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3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464"/>
    <a:srgbClr val="DF1641"/>
    <a:srgbClr val="0E75BE"/>
    <a:srgbClr val="E71F49"/>
    <a:srgbClr val="DA363A"/>
    <a:srgbClr val="013163"/>
    <a:srgbClr val="D81E23"/>
    <a:srgbClr val="EE1C25"/>
    <a:srgbClr val="5497CC"/>
    <a:srgbClr val="919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65333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896" y="54"/>
      </p:cViewPr>
      <p:guideLst>
        <p:guide pos="6312"/>
        <p:guide orient="horz" pos="2160"/>
      </p:guideLst>
    </p:cSldViewPr>
  </p:slideViewPr>
  <p:outlineViewPr>
    <p:cViewPr>
      <p:scale>
        <a:sx n="33" d="100"/>
        <a:sy n="33" d="100"/>
      </p:scale>
      <p:origin x="0" y="-235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2" d="100"/>
          <a:sy n="112" d="100"/>
        </p:scale>
        <p:origin x="24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77892" y="937879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de-DE" b="1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|  25</a:t>
            </a:r>
            <a:endParaRPr lang="ru-RU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141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40A5BB89-31DF-B34B-8C7A-14467CE2E158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r>
              <a:rPr lang="de-DE" dirty="0"/>
              <a:t>|  25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F7335BB9-079E-AE4A-BFBE-00478FCE94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2594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17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670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85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45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815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270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35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559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050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297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75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148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210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530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065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088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682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929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418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13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Реализована выгрузка данных в реестр Мин. Труда.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166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02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18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069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480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031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360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9287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2331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82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75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96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97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10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67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8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b-vnedr.ru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КП с лого партнер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12" hasCustomPrompt="1"/>
          </p:nvPr>
        </p:nvSpPr>
        <p:spPr>
          <a:xfrm>
            <a:off x="10417174" y="5592073"/>
            <a:ext cx="1440000" cy="716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8256228" y="5599447"/>
            <a:ext cx="1440000" cy="7159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5601930"/>
            <a:ext cx="1439863" cy="716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36403" y="5589589"/>
            <a:ext cx="2159148" cy="716400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6AD0796-C882-9F4F-A4F9-D4DE2CBD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708275"/>
            <a:ext cx="11522211" cy="14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(это обложка для защиты КП у заказчика)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589032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й рисунок или ик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dirty="0"/>
              <a:t>Заголовок в одну или две строки + список + иконка или маленькое тематическое фото</a:t>
            </a:r>
            <a:br>
              <a:rPr lang="ru-RU" dirty="0"/>
            </a:b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1"/>
          <p:cNvSpPr>
            <a:spLocks noGrp="1"/>
          </p:cNvSpPr>
          <p:nvPr>
            <p:ph type="pic" sz="quarter" idx="37" hasCustomPrompt="1"/>
          </p:nvPr>
        </p:nvSpPr>
        <p:spPr>
          <a:xfrm>
            <a:off x="8975724" y="3429000"/>
            <a:ext cx="2881313" cy="287972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Иконка или фото </a:t>
            </a:r>
            <a:br>
              <a:rPr lang="ru-RU" dirty="0"/>
            </a:br>
            <a:r>
              <a:rPr lang="ru-RU" dirty="0"/>
              <a:t>лучше с белым фоном</a:t>
            </a:r>
            <a:br>
              <a:rPr lang="ru-RU" dirty="0"/>
            </a:br>
            <a:r>
              <a:rPr lang="ru-RU" dirty="0"/>
              <a:t>(загружаем через двойной клик </a:t>
            </a:r>
            <a:br>
              <a:rPr lang="ru-RU" dirty="0"/>
            </a:br>
            <a:r>
              <a:rPr lang="ru-RU" dirty="0"/>
              <a:t>в центр этой области) </a:t>
            </a:r>
          </a:p>
          <a:p>
            <a:r>
              <a:rPr lang="ru-RU" dirty="0"/>
              <a:t> 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499"/>
            <a:ext cx="8281194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ОСОБЕННОСТИ ОРГАНИЗАЦИИ ПРИЕМА НА ПРОГРАММЫ ДПО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416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542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-c-подложкой-без-рисунка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384872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77939"/>
            <a:ext cx="10801351" cy="1084262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dirty="0"/>
              <a:t>Заголовок в одну или две строки на серой подложке + список (без рисунка!)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8"/>
          </p:nvPr>
        </p:nvSpPr>
        <p:spPr>
          <a:xfrm>
            <a:off x="695325" y="2708275"/>
            <a:ext cx="10801350" cy="325109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ОСОБЕННОСТИ ОРГАНИЗАЦИИ ПРИЕМА НА ПРОГРАММЫ ДПО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92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без подложки и без рисунка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в одну или две строки + список (без рисунка!)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500"/>
            <a:ext cx="11521281" cy="3959226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ОСОБЕННОСТИ ОРГАНИЗАЦИИ ПРИЕМА НА ПРОГРАММЫ ДПО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95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скриншот или 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4" y="886784"/>
            <a:ext cx="11522073" cy="6974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+ только скриншот или схема (не рисунок!)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ОСОБЕННОСТИ ОРГАНИЗАЦИИ ПРИЕМА НА ПРОГРАММЫ ДПО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477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ем схе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4" y="886784"/>
            <a:ext cx="11522073" cy="6974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+ рисуем схему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ОСОБЕННОСТИ ОРГАНИЗАЦИИ ПРИЕМА НА ПРОГРАММЫ ДПО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01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/>
          <p:cNvSpPr>
            <a:spLocks noGrp="1"/>
          </p:cNvSpPr>
          <p:nvPr>
            <p:ph type="tbl" sz="quarter" idx="35"/>
          </p:nvPr>
        </p:nvSpPr>
        <p:spPr>
          <a:xfrm>
            <a:off x="334963" y="2349499"/>
            <a:ext cx="11522074" cy="3959225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49"/>
            <a:ext cx="11522075" cy="108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Заголовок в одну или две строки + таблица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ОСОБЕННОСТИ ОРГАНИЗАЦИИ ПРИЕМА НА ПРОГРАММЫ ДПО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36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ие списки-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400675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096002" y="901699"/>
            <a:ext cx="5761036" cy="5407026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68412"/>
            <a:ext cx="5040313" cy="720726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456363" y="1268413"/>
            <a:ext cx="5040311" cy="720725"/>
          </a:xfrm>
          <a:prstGeom prst="rect">
            <a:avLst/>
          </a:prstGeom>
        </p:spPr>
        <p:txBody>
          <a:bodyPr/>
          <a:lstStyle>
            <a:lvl1pPr marL="720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42"/>
          </p:nvPr>
        </p:nvSpPr>
        <p:spPr>
          <a:xfrm>
            <a:off x="6456363" y="2349500"/>
            <a:ext cx="5040312" cy="3600450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43"/>
          </p:nvPr>
        </p:nvSpPr>
        <p:spPr>
          <a:xfrm>
            <a:off x="695325" y="2349499"/>
            <a:ext cx="5040313" cy="360045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336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3" pos="4067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7535862" y="1989139"/>
            <a:ext cx="4321175" cy="4319588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6840537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 слайда в две строчки + список + акцент справа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7535862" y="908049"/>
            <a:ext cx="4321175" cy="1081089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950098" y="4851080"/>
            <a:ext cx="2469302" cy="1204793"/>
            <a:chOff x="8887068" y="-2456991"/>
            <a:chExt cx="3862222" cy="1884409"/>
          </a:xfrm>
        </p:grpSpPr>
        <p:sp>
          <p:nvSpPr>
            <p:cNvPr id="9" name="Прямоугольник 8"/>
            <p:cNvSpPr/>
            <p:nvPr/>
          </p:nvSpPr>
          <p:spPr>
            <a:xfrm rot="18900000">
              <a:off x="8887068" y="-2456991"/>
              <a:ext cx="3862222" cy="5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00000">
              <a:off x="8394452" y="-1646947"/>
              <a:ext cx="1643955" cy="504776"/>
            </a:xfrm>
            <a:prstGeom prst="rect">
              <a:avLst/>
            </a:pr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</p:grpSp>
      <p:sp>
        <p:nvSpPr>
          <p:cNvPr id="15" name="Текст 14"/>
          <p:cNvSpPr>
            <a:spLocks noGrp="1"/>
          </p:cNvSpPr>
          <p:nvPr>
            <p:ph type="body" sz="quarter" idx="39" hasCustomPrompt="1"/>
          </p:nvPr>
        </p:nvSpPr>
        <p:spPr>
          <a:xfrm>
            <a:off x="7896224" y="2349500"/>
            <a:ext cx="3600451" cy="2519363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 baseline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40" hasCustomPrompt="1"/>
          </p:nvPr>
        </p:nvSpPr>
        <p:spPr>
          <a:xfrm>
            <a:off x="7896224" y="1268413"/>
            <a:ext cx="3600451" cy="369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Акцент (заголовок)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499"/>
            <a:ext cx="6839744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57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  <p15:guide id="2" orient="horz" pos="1480" userDrawn="1">
          <p15:clr>
            <a:srgbClr val="FBAE40"/>
          </p15:clr>
        </p15:guide>
        <p15:guide id="3" pos="4974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криншот/схема и 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8580438" y="1989139"/>
            <a:ext cx="3265487" cy="4319588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7921625" cy="73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 слайда в одну строчку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591550" y="908049"/>
            <a:ext cx="3265487" cy="1081089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950098" y="4851080"/>
            <a:ext cx="2469302" cy="1204793"/>
            <a:chOff x="8887068" y="-2456991"/>
            <a:chExt cx="3862222" cy="1884409"/>
          </a:xfrm>
        </p:grpSpPr>
        <p:sp>
          <p:nvSpPr>
            <p:cNvPr id="9" name="Прямоугольник 8"/>
            <p:cNvSpPr/>
            <p:nvPr/>
          </p:nvSpPr>
          <p:spPr>
            <a:xfrm rot="18900000">
              <a:off x="8887068" y="-2456991"/>
              <a:ext cx="3862222" cy="5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00000">
              <a:off x="8394452" y="-1646947"/>
              <a:ext cx="1643955" cy="504776"/>
            </a:xfrm>
            <a:prstGeom prst="rect">
              <a:avLst/>
            </a:pr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</p:grpSp>
      <p:sp>
        <p:nvSpPr>
          <p:cNvPr id="15" name="Текст 14"/>
          <p:cNvSpPr>
            <a:spLocks noGrp="1"/>
          </p:cNvSpPr>
          <p:nvPr>
            <p:ph type="body" sz="quarter" idx="39" hasCustomPrompt="1"/>
          </p:nvPr>
        </p:nvSpPr>
        <p:spPr>
          <a:xfrm>
            <a:off x="8975725" y="2349500"/>
            <a:ext cx="2520950" cy="2519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Акцент (текст)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40" hasCustomPrompt="1"/>
          </p:nvPr>
        </p:nvSpPr>
        <p:spPr>
          <a:xfrm>
            <a:off x="8975725" y="1268413"/>
            <a:ext cx="2520950" cy="369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Акцент (</a:t>
            </a:r>
            <a:r>
              <a:rPr lang="ru-RU" dirty="0" err="1"/>
              <a:t>заколовок</a:t>
            </a:r>
            <a:r>
              <a:rPr lang="ru-RU" dirty="0"/>
              <a:t>)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41" hasCustomPrompt="1"/>
          </p:nvPr>
        </p:nvSpPr>
        <p:spPr>
          <a:xfrm>
            <a:off x="334963" y="1638300"/>
            <a:ext cx="7921625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Скриншот или схема (рисунки не вставляем!)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1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5" userDrawn="1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6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Дорожная карта проекта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34962" y="5934010"/>
            <a:ext cx="11522075" cy="366582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593401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592766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593401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70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КП с лого партнеров и докладч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 flipV="1">
            <a:off x="8976450" y="549274"/>
            <a:ext cx="2881450" cy="4693777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0" i="0" dirty="0">
              <a:latin typeface="Roboto" panose="02000000000000000000" pitchFamily="2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 hasCustomPrompt="1"/>
          </p:nvPr>
        </p:nvSpPr>
        <p:spPr>
          <a:xfrm>
            <a:off x="9328356" y="914400"/>
            <a:ext cx="1452715" cy="14453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</a:t>
            </a:r>
            <a:br>
              <a:rPr lang="ru-RU" dirty="0"/>
            </a:br>
            <a:r>
              <a:rPr lang="ru-RU" dirty="0"/>
              <a:t>выступающего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6402" y="3782962"/>
            <a:ext cx="7919825" cy="10859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Раскрытое описание заголовка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9328356" y="2713366"/>
            <a:ext cx="2168319" cy="5933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A233901D-112F-324D-83A8-6C85B0B2D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402" y="1989139"/>
            <a:ext cx="7919825" cy="143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(это вариант обложки для защиты КП у заказчика)</a:t>
            </a:r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12" hasCustomPrompt="1"/>
          </p:nvPr>
        </p:nvSpPr>
        <p:spPr>
          <a:xfrm>
            <a:off x="10417174" y="5592073"/>
            <a:ext cx="1440000" cy="716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8256228" y="5599447"/>
            <a:ext cx="1440000" cy="7159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5601930"/>
            <a:ext cx="1439863" cy="716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36403" y="5589589"/>
            <a:ext cx="2159148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27" name="Текст 29"/>
          <p:cNvSpPr>
            <a:spLocks noGrp="1"/>
          </p:cNvSpPr>
          <p:nvPr>
            <p:ph type="body" sz="quarter" idx="25" hasCustomPrompt="1"/>
          </p:nvPr>
        </p:nvSpPr>
        <p:spPr>
          <a:xfrm>
            <a:off x="9336088" y="3306726"/>
            <a:ext cx="2160587" cy="730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9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9328356" y="4149725"/>
            <a:ext cx="2346193" cy="73649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ru-RU" sz="1400" dirty="0" err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name@softbalance.ru</a:t>
            </a: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+7 (812) 325-40-45</a:t>
            </a:r>
            <a: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sb-vnedr.ru</a:t>
            </a:r>
            <a:r>
              <a:rPr lang="ru-RU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589032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5229225"/>
            <a:ext cx="11522076" cy="1080000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2908512"/>
            <a:ext cx="0" cy="1940003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894976" y="2908512"/>
            <a:ext cx="0" cy="1940003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Текст 5"/>
          <p:cNvSpPr>
            <a:spLocks noGrp="1"/>
          </p:cNvSpPr>
          <p:nvPr>
            <p:ph type="body" sz="quarter" idx="49" hasCustomPrompt="1"/>
          </p:nvPr>
        </p:nvSpPr>
        <p:spPr>
          <a:xfrm>
            <a:off x="1239486" y="5334604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50" hasCustomPrompt="1"/>
          </p:nvPr>
        </p:nvSpPr>
        <p:spPr>
          <a:xfrm>
            <a:off x="5200952" y="5337537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51" hasCustomPrompt="1"/>
          </p:nvPr>
        </p:nvSpPr>
        <p:spPr>
          <a:xfrm>
            <a:off x="9159993" y="5337537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4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Дорожная карта проекта</a:t>
            </a: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34962" y="2340199"/>
            <a:ext cx="11522075" cy="366582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28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234019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29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233384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234019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71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точнения к Дорожной карт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4149049"/>
            <a:ext cx="0" cy="1986974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914026" y="4149049"/>
            <a:ext cx="0" cy="1986974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3435350"/>
            <a:ext cx="11522075" cy="366582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343535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342900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343535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5756" y="908050"/>
            <a:ext cx="11521281" cy="216097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Уточнения к дорожной карте проекта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58"/>
          </p:nvPr>
        </p:nvSpPr>
        <p:spPr>
          <a:xfrm>
            <a:off x="335757" y="4149049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59"/>
          </p:nvPr>
        </p:nvSpPr>
        <p:spPr>
          <a:xfrm>
            <a:off x="4277081" y="4149725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60"/>
          </p:nvPr>
        </p:nvSpPr>
        <p:spPr>
          <a:xfrm>
            <a:off x="8256588" y="4149047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3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точнения к Дорожной карт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3436662"/>
            <a:ext cx="0" cy="2196000"/>
          </a:xfrm>
          <a:prstGeom prst="line">
            <a:avLst/>
          </a:prstGeom>
          <a:ln w="28575"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914026" y="3436662"/>
            <a:ext cx="0" cy="2196000"/>
          </a:xfrm>
          <a:prstGeom prst="line">
            <a:avLst/>
          </a:prstGeom>
          <a:ln w="28575"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2722964"/>
            <a:ext cx="11522075" cy="366582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272296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271661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272296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59"/>
          </p:nvPr>
        </p:nvSpPr>
        <p:spPr>
          <a:xfrm>
            <a:off x="334963" y="3428999"/>
            <a:ext cx="3258782" cy="287972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60"/>
          </p:nvPr>
        </p:nvSpPr>
        <p:spPr>
          <a:xfrm>
            <a:off x="4277081" y="3441454"/>
            <a:ext cx="3258782" cy="2867270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61"/>
          </p:nvPr>
        </p:nvSpPr>
        <p:spPr>
          <a:xfrm>
            <a:off x="8256588" y="3429000"/>
            <a:ext cx="3600449" cy="2879724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34961" y="908050"/>
            <a:ext cx="11522075" cy="146728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Уточнения к дорожной карте проекта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95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 с подж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400672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34962" y="4868863"/>
            <a:ext cx="11522076" cy="1439858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17359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6096000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8970963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37" hasCustomPrompt="1"/>
          </p:nvPr>
        </p:nvSpPr>
        <p:spPr>
          <a:xfrm>
            <a:off x="695325" y="5241515"/>
            <a:ext cx="2333626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8" hasCustomPrompt="1"/>
          </p:nvPr>
        </p:nvSpPr>
        <p:spPr>
          <a:xfrm>
            <a:off x="3463925" y="5241515"/>
            <a:ext cx="2454275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9" hasCustomPrompt="1"/>
          </p:nvPr>
        </p:nvSpPr>
        <p:spPr>
          <a:xfrm>
            <a:off x="6278922" y="5241515"/>
            <a:ext cx="2454275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40" hasCustomPrompt="1"/>
          </p:nvPr>
        </p:nvSpPr>
        <p:spPr>
          <a:xfrm>
            <a:off x="9172575" y="5241515"/>
            <a:ext cx="2324100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68412"/>
            <a:ext cx="10801350" cy="720726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Дорожная карта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41"/>
          </p:nvPr>
        </p:nvSpPr>
        <p:spPr>
          <a:xfrm>
            <a:off x="695325" y="2349500"/>
            <a:ext cx="10801350" cy="2180460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92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-разделител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2717416"/>
            <a:ext cx="10417175" cy="1439858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2984905"/>
            <a:ext cx="9363075" cy="903288"/>
          </a:xfrm>
          <a:prstGeom prst="rect">
            <a:avLst/>
          </a:prstGeom>
        </p:spPr>
        <p:txBody>
          <a:bodyPr anchor="ctr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Заголовок-разделитель частей презентации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ОСОБЕННОСТИ ОРГАНИЗАЦИИ ПРИЕМА НА ПРОГРАММЫ ДПО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473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-разделитель с уточ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1994398"/>
            <a:ext cx="10417175" cy="1439858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2261887"/>
            <a:ext cx="9363075" cy="903288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Заголовок-разделитель частей презентации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695325" y="3783723"/>
            <a:ext cx="9721850" cy="180586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Уточнение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683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вадр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8907172" y="3602038"/>
            <a:ext cx="2949865" cy="2700000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096002" y="3602038"/>
            <a:ext cx="2879723" cy="27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096002" y="908050"/>
            <a:ext cx="2971798" cy="2700000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975725" y="908050"/>
            <a:ext cx="2881312" cy="27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в одну строку или даже в две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37" hasCustomPrompt="1"/>
          </p:nvPr>
        </p:nvSpPr>
        <p:spPr>
          <a:xfrm>
            <a:off x="6448425" y="271902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39" hasCustomPrompt="1"/>
          </p:nvPr>
        </p:nvSpPr>
        <p:spPr>
          <a:xfrm>
            <a:off x="6971721" y="127378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40" hasCustomPrompt="1"/>
          </p:nvPr>
        </p:nvSpPr>
        <p:spPr>
          <a:xfrm>
            <a:off x="6448425" y="540507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41" hasCustomPrompt="1"/>
          </p:nvPr>
        </p:nvSpPr>
        <p:spPr>
          <a:xfrm>
            <a:off x="6971721" y="395983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42" hasCustomPrompt="1"/>
          </p:nvPr>
        </p:nvSpPr>
        <p:spPr>
          <a:xfrm>
            <a:off x="9340850" y="2732948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43" hasCustomPrompt="1"/>
          </p:nvPr>
        </p:nvSpPr>
        <p:spPr>
          <a:xfrm>
            <a:off x="9864146" y="1287710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44" hasCustomPrompt="1"/>
          </p:nvPr>
        </p:nvSpPr>
        <p:spPr>
          <a:xfrm>
            <a:off x="9340850" y="540507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45" hasCustomPrompt="1"/>
          </p:nvPr>
        </p:nvSpPr>
        <p:spPr>
          <a:xfrm>
            <a:off x="9864146" y="395983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7" y="2349499"/>
            <a:ext cx="5399882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3613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4964" y="1989139"/>
            <a:ext cx="6481761" cy="143986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l"/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Спасибо </a:t>
            </a:r>
            <a:b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 внимание</a:t>
            </a:r>
            <a:r>
              <a:rPr lang="en-US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!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 flipV="1">
            <a:off x="7535863" y="549275"/>
            <a:ext cx="4321175" cy="5759450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8275833" y="2708276"/>
            <a:ext cx="2860480" cy="10875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8275833" y="1994273"/>
            <a:ext cx="2860480" cy="7140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Имя</a:t>
            </a: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34964" y="5954231"/>
            <a:ext cx="2881311" cy="43593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sz="3200" dirty="0">
                <a:solidFill>
                  <a:srgbClr val="013264"/>
                </a:solidFill>
                <a:hlinkClick r:id="rId2"/>
              </a:rPr>
              <a:t>sb-vnedr.ru</a:t>
            </a:r>
            <a:endParaRPr lang="ru-RU" sz="3200" dirty="0">
              <a:solidFill>
                <a:srgbClr val="013264"/>
              </a:solidFill>
            </a:endParaRPr>
          </a:p>
        </p:txBody>
      </p:sp>
      <p:sp>
        <p:nvSpPr>
          <p:cNvPr id="28" name="Текст 29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33" y="3795824"/>
            <a:ext cx="2860480" cy="10677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name@softbalance.ru</a:t>
            </a:r>
            <a:br>
              <a:rPr lang="en-US" dirty="0"/>
            </a:br>
            <a:r>
              <a:rPr lang="en-US" dirty="0"/>
              <a:t>+7(812) 325-40-45</a:t>
            </a:r>
            <a:br>
              <a:rPr lang="en-US" dirty="0"/>
            </a:br>
            <a:r>
              <a:rPr lang="en-US" dirty="0"/>
              <a:t>sb-vnedr.ru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589032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36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общ инф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334963" y="908049"/>
            <a:ext cx="11522075" cy="540067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56" name="Группа 55"/>
          <p:cNvGrpSpPr/>
          <p:nvPr userDrawn="1"/>
        </p:nvGrpSpPr>
        <p:grpSpPr>
          <a:xfrm>
            <a:off x="340088" y="801830"/>
            <a:ext cx="2878606" cy="2988000"/>
            <a:chOff x="340088" y="782780"/>
            <a:chExt cx="2878606" cy="3008168"/>
          </a:xfrm>
        </p:grpSpPr>
        <p:sp>
          <p:nvSpPr>
            <p:cNvPr id="8" name="Полилиния 7"/>
            <p:cNvSpPr/>
            <p:nvPr userDrawn="1"/>
          </p:nvSpPr>
          <p:spPr>
            <a:xfrm flipV="1">
              <a:off x="340088" y="881144"/>
              <a:ext cx="2876187" cy="2909804"/>
            </a:xfrm>
            <a:custGeom>
              <a:avLst/>
              <a:gdLst>
                <a:gd name="connsiteX0" fmla="*/ 0 w 2772377"/>
                <a:gd name="connsiteY0" fmla="*/ 2755978 h 2755978"/>
                <a:gd name="connsiteX1" fmla="*/ 2772377 w 2772377"/>
                <a:gd name="connsiteY1" fmla="*/ 2755978 h 2755978"/>
                <a:gd name="connsiteX2" fmla="*/ 2772377 w 2772377"/>
                <a:gd name="connsiteY2" fmla="*/ 467330 h 2755978"/>
                <a:gd name="connsiteX3" fmla="*/ 2305047 w 2772377"/>
                <a:gd name="connsiteY3" fmla="*/ 0 h 2755978"/>
                <a:gd name="connsiteX4" fmla="*/ 0 w 2772377"/>
                <a:gd name="connsiteY4" fmla="*/ 0 h 2755978"/>
                <a:gd name="connsiteX0" fmla="*/ 0 w 2772377"/>
                <a:gd name="connsiteY0" fmla="*/ 2755978 h 2755978"/>
                <a:gd name="connsiteX1" fmla="*/ 2772377 w 2772377"/>
                <a:gd name="connsiteY1" fmla="*/ 2755978 h 2755978"/>
                <a:gd name="connsiteX2" fmla="*/ 2772377 w 2772377"/>
                <a:gd name="connsiteY2" fmla="*/ 545220 h 2755978"/>
                <a:gd name="connsiteX3" fmla="*/ 2305047 w 2772377"/>
                <a:gd name="connsiteY3" fmla="*/ 0 h 2755978"/>
                <a:gd name="connsiteX4" fmla="*/ 0 w 2772377"/>
                <a:gd name="connsiteY4" fmla="*/ 0 h 2755978"/>
                <a:gd name="connsiteX5" fmla="*/ 0 w 2772377"/>
                <a:gd name="connsiteY5" fmla="*/ 2755978 h 2755978"/>
                <a:gd name="connsiteX0" fmla="*/ 0 w 2775511"/>
                <a:gd name="connsiteY0" fmla="*/ 2755978 h 2755978"/>
                <a:gd name="connsiteX1" fmla="*/ 2772377 w 2775511"/>
                <a:gd name="connsiteY1" fmla="*/ 2755978 h 2755978"/>
                <a:gd name="connsiteX2" fmla="*/ 2775511 w 2775511"/>
                <a:gd name="connsiteY2" fmla="*/ 464214 h 2755978"/>
                <a:gd name="connsiteX3" fmla="*/ 2305047 w 2775511"/>
                <a:gd name="connsiteY3" fmla="*/ 0 h 2755978"/>
                <a:gd name="connsiteX4" fmla="*/ 0 w 2775511"/>
                <a:gd name="connsiteY4" fmla="*/ 0 h 2755978"/>
                <a:gd name="connsiteX5" fmla="*/ 0 w 2775511"/>
                <a:gd name="connsiteY5" fmla="*/ 2755978 h 2755978"/>
                <a:gd name="connsiteX0" fmla="*/ 0 w 2775511"/>
                <a:gd name="connsiteY0" fmla="*/ 2755978 h 2755978"/>
                <a:gd name="connsiteX1" fmla="*/ 2772377 w 2775511"/>
                <a:gd name="connsiteY1" fmla="*/ 2755978 h 2755978"/>
                <a:gd name="connsiteX2" fmla="*/ 2775511 w 2775511"/>
                <a:gd name="connsiteY2" fmla="*/ 464214 h 2755978"/>
                <a:gd name="connsiteX3" fmla="*/ 2301913 w 2775511"/>
                <a:gd name="connsiteY3" fmla="*/ 0 h 2755978"/>
                <a:gd name="connsiteX4" fmla="*/ 0 w 2775511"/>
                <a:gd name="connsiteY4" fmla="*/ 0 h 2755978"/>
                <a:gd name="connsiteX5" fmla="*/ 0 w 2775511"/>
                <a:gd name="connsiteY5" fmla="*/ 2755978 h 275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5511" h="2755978">
                  <a:moveTo>
                    <a:pt x="0" y="2755978"/>
                  </a:moveTo>
                  <a:lnTo>
                    <a:pt x="2772377" y="2755978"/>
                  </a:lnTo>
                  <a:cubicBezTo>
                    <a:pt x="2773422" y="1992057"/>
                    <a:pt x="2774466" y="1228135"/>
                    <a:pt x="2775511" y="464214"/>
                  </a:cubicBezTo>
                  <a:lnTo>
                    <a:pt x="2301913" y="0"/>
                  </a:lnTo>
                  <a:lnTo>
                    <a:pt x="0" y="0"/>
                  </a:lnTo>
                  <a:lnTo>
                    <a:pt x="0" y="2755978"/>
                  </a:lnTo>
                  <a:close/>
                </a:path>
              </a:pathLst>
            </a:cu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0" b="0" i="0" dirty="0">
                <a:latin typeface="Roboto" panose="02000000000000000000" pitchFamily="2" charset="0"/>
              </a:endParaRPr>
            </a:p>
          </p:txBody>
        </p:sp>
        <p:grpSp>
          <p:nvGrpSpPr>
            <p:cNvPr id="34" name="Группа 33"/>
            <p:cNvGrpSpPr/>
            <p:nvPr userDrawn="1"/>
          </p:nvGrpSpPr>
          <p:grpSpPr>
            <a:xfrm>
              <a:off x="744090" y="782780"/>
              <a:ext cx="1998688" cy="449608"/>
              <a:chOff x="1136532" y="511908"/>
              <a:chExt cx="1998688" cy="437024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1136532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1739374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315549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2916521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302587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43190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849654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24787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Прямоугольник 54"/>
            <p:cNvSpPr/>
            <p:nvPr userDrawn="1"/>
          </p:nvSpPr>
          <p:spPr>
            <a:xfrm>
              <a:off x="2726267" y="3298220"/>
              <a:ext cx="492427" cy="489600"/>
            </a:xfrm>
            <a:custGeom>
              <a:avLst/>
              <a:gdLst>
                <a:gd name="connsiteX0" fmla="*/ 0 w 492427"/>
                <a:gd name="connsiteY0" fmla="*/ 0 h 504823"/>
                <a:gd name="connsiteX1" fmla="*/ 492427 w 492427"/>
                <a:gd name="connsiteY1" fmla="*/ 0 h 504823"/>
                <a:gd name="connsiteX2" fmla="*/ 492427 w 492427"/>
                <a:gd name="connsiteY2" fmla="*/ 504823 h 504823"/>
                <a:gd name="connsiteX3" fmla="*/ 0 w 492427"/>
                <a:gd name="connsiteY3" fmla="*/ 504823 h 504823"/>
                <a:gd name="connsiteX4" fmla="*/ 0 w 492427"/>
                <a:gd name="connsiteY4" fmla="*/ 0 h 504823"/>
                <a:gd name="connsiteX0" fmla="*/ 0 w 492427"/>
                <a:gd name="connsiteY0" fmla="*/ 0 h 504823"/>
                <a:gd name="connsiteX1" fmla="*/ 492427 w 492427"/>
                <a:gd name="connsiteY1" fmla="*/ 0 h 504823"/>
                <a:gd name="connsiteX2" fmla="*/ 0 w 492427"/>
                <a:gd name="connsiteY2" fmla="*/ 504823 h 504823"/>
                <a:gd name="connsiteX3" fmla="*/ 0 w 492427"/>
                <a:gd name="connsiteY3" fmla="*/ 0 h 5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427" h="504823">
                  <a:moveTo>
                    <a:pt x="0" y="0"/>
                  </a:moveTo>
                  <a:lnTo>
                    <a:pt x="492427" y="0"/>
                  </a:lnTo>
                  <a:lnTo>
                    <a:pt x="0" y="504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1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 userDrawn="1"/>
        </p:nvSpPr>
        <p:spPr>
          <a:xfrm flipV="1">
            <a:off x="334963" y="3790949"/>
            <a:ext cx="11522075" cy="2517775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111764" y="4875589"/>
            <a:ext cx="174527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мобильных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приложений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51181" y="4051730"/>
            <a:ext cx="3600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Направления деятельности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66629" y="4875589"/>
            <a:ext cx="1834057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Внедрение/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сопровождение </a:t>
            </a: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1С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062266" y="4875589"/>
            <a:ext cx="163243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Дистрибуция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торговых </a:t>
            </a: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систем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868168" y="4875589"/>
            <a:ext cx="166488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собственных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решений 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651412" y="4875589"/>
            <a:ext cx="1992627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IT</a:t>
            </a: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-аутсорсинг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 облачные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решения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449758" y="4875589"/>
            <a:ext cx="3048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интернет-</a:t>
            </a:r>
            <a:r>
              <a:rPr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решений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830908" y="2055569"/>
            <a:ext cx="2160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Сотрудников</a:t>
            </a:r>
            <a:endParaRPr lang="ru-RU" sz="16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475974" y="2055569"/>
            <a:ext cx="1520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Проектов</a:t>
            </a:r>
            <a:endParaRPr kumimoji="0" lang="ru-RU" sz="16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9318209" y="2055569"/>
            <a:ext cx="1774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Заказчиков</a:t>
            </a:r>
            <a:endParaRPr lang="ru-RU" sz="16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026508" y="2735948"/>
            <a:ext cx="1457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лет на рынке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2865850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 userDrawn="1"/>
        </p:nvCxnSpPr>
        <p:spPr>
          <a:xfrm>
            <a:off x="4659866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 userDrawn="1"/>
        </p:nvCxnSpPr>
        <p:spPr>
          <a:xfrm>
            <a:off x="6449576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8257569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0047950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Изображение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38" y="1276478"/>
            <a:ext cx="818820" cy="718645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9" y="1276479"/>
            <a:ext cx="785623" cy="762515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34" y="1276476"/>
            <a:ext cx="614948" cy="729974"/>
          </a:xfrm>
          <a:prstGeom prst="rect">
            <a:avLst/>
          </a:prstGeom>
        </p:spPr>
      </p:pic>
      <p:sp>
        <p:nvSpPr>
          <p:cNvPr id="46" name="Текст 4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55689" y="1839685"/>
            <a:ext cx="1439862" cy="11063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7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8" name="Текст 4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32885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49" name="Текст 4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75974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50" name="Текст 4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309419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237832" y="245462"/>
            <a:ext cx="576417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ОБЩАЯ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913529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 flipV="1">
            <a:off x="334962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H="1" flipV="1">
            <a:off x="334963" y="908049"/>
            <a:ext cx="5761038" cy="5400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949218" y="1086806"/>
            <a:ext cx="443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За 5 лет</a:t>
            </a:r>
          </a:p>
          <a:p>
            <a:r>
              <a:rPr lang="ru-RU" sz="4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обслужили</a:t>
            </a:r>
            <a:endParaRPr lang="ru-RU" sz="44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62" name="Прямая соединительная линия 61"/>
          <p:cNvCxnSpPr/>
          <p:nvPr userDrawn="1"/>
        </p:nvCxnSpPr>
        <p:spPr>
          <a:xfrm flipV="1">
            <a:off x="6820780" y="3439424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 userDrawn="1"/>
        </p:nvSpPr>
        <p:spPr>
          <a:xfrm>
            <a:off x="6242617" y="1894336"/>
            <a:ext cx="2475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В 2018 году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 23% больше 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</a:t>
            </a: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7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65" name="Прямая соединительная линия 64"/>
          <p:cNvCxnSpPr/>
          <p:nvPr userDrawn="1"/>
        </p:nvCxnSpPr>
        <p:spPr>
          <a:xfrm flipV="1">
            <a:off x="6798688" y="5589911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 userDrawn="1"/>
        </p:nvSpPr>
        <p:spPr>
          <a:xfrm>
            <a:off x="6479411" y="4044826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 нами 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постоянно 5 лет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68" name="Прямая соединительная линия 67"/>
          <p:cNvCxnSpPr/>
          <p:nvPr userDrawn="1"/>
        </p:nvCxnSpPr>
        <p:spPr>
          <a:xfrm flipV="1">
            <a:off x="9693186" y="5589911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 userDrawn="1"/>
        </p:nvSpPr>
        <p:spPr>
          <a:xfrm>
            <a:off x="9749524" y="4043167"/>
            <a:ext cx="101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 нами 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3 года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71" name="Прямая соединительная линия 70"/>
          <p:cNvCxnSpPr/>
          <p:nvPr userDrawn="1"/>
        </p:nvCxnSpPr>
        <p:spPr>
          <a:xfrm flipV="1">
            <a:off x="9683099" y="3439424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 userDrawn="1"/>
        </p:nvSpPr>
        <p:spPr>
          <a:xfrm>
            <a:off x="9254371" y="1922286"/>
            <a:ext cx="2045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Новых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клиентов в 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2018 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74" name="Стрелка вверх 73"/>
          <p:cNvSpPr/>
          <p:nvPr userDrawn="1"/>
        </p:nvSpPr>
        <p:spPr>
          <a:xfrm>
            <a:off x="8024318" y="2754757"/>
            <a:ext cx="310015" cy="317542"/>
          </a:xfrm>
          <a:prstGeom prst="upArrow">
            <a:avLst/>
          </a:prstGeom>
          <a:noFill/>
          <a:ln w="25400">
            <a:solidFill>
              <a:srgbClr val="D8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pic>
        <p:nvPicPr>
          <p:cNvPr id="75" name="Изображение 7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5" y="3678299"/>
            <a:ext cx="2163874" cy="19140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928059" y="2577552"/>
            <a:ext cx="4794251" cy="663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10 000 клиентов</a:t>
            </a:r>
          </a:p>
        </p:txBody>
      </p:sp>
      <p:sp>
        <p:nvSpPr>
          <p:cNvPr id="76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6857787" y="2739254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78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9683099" y="2767204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79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6857787" y="4966126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80" name="Текст 44"/>
          <p:cNvSpPr>
            <a:spLocks noGrp="1"/>
          </p:cNvSpPr>
          <p:nvPr>
            <p:ph type="body" sz="quarter" idx="20" hasCustomPrompt="1"/>
          </p:nvPr>
        </p:nvSpPr>
        <p:spPr>
          <a:xfrm>
            <a:off x="9683099" y="4964467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КЛИЕНТЫ</a:t>
            </a:r>
          </a:p>
        </p:txBody>
      </p:sp>
    </p:spTree>
    <p:extLst>
      <p:ext uri="{BB962C8B-B14F-4D97-AF65-F5344CB8AC3E}">
        <p14:creationId xmlns:p14="http://schemas.microsoft.com/office/powerpoint/2010/main" val="30466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встречи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335992" y="3946342"/>
            <a:ext cx="2463423" cy="9181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335992" y="3429000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0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3347146" y="3946342"/>
            <a:ext cx="2463423" cy="9225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1" name="Текст 29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46" y="3429000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2" name="Текст 29"/>
          <p:cNvSpPr>
            <a:spLocks noGrp="1"/>
          </p:cNvSpPr>
          <p:nvPr>
            <p:ph type="body" sz="quarter" idx="26" hasCustomPrompt="1"/>
          </p:nvPr>
        </p:nvSpPr>
        <p:spPr>
          <a:xfrm>
            <a:off x="6381680" y="3948101"/>
            <a:ext cx="2463423" cy="9207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3" name="Текст 29"/>
          <p:cNvSpPr>
            <a:spLocks noGrp="1"/>
          </p:cNvSpPr>
          <p:nvPr>
            <p:ph type="body" sz="quarter" idx="27" hasCustomPrompt="1"/>
          </p:nvPr>
        </p:nvSpPr>
        <p:spPr>
          <a:xfrm>
            <a:off x="6381680" y="3430759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4" name="Текст 29"/>
          <p:cNvSpPr>
            <a:spLocks noGrp="1"/>
          </p:cNvSpPr>
          <p:nvPr>
            <p:ph type="body" sz="quarter" idx="28" hasCustomPrompt="1"/>
          </p:nvPr>
        </p:nvSpPr>
        <p:spPr>
          <a:xfrm>
            <a:off x="9393615" y="3954133"/>
            <a:ext cx="2463423" cy="9147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5" name="Текст 29"/>
          <p:cNvSpPr>
            <a:spLocks noGrp="1"/>
          </p:cNvSpPr>
          <p:nvPr>
            <p:ph type="body" sz="quarter" idx="29" hasCustomPrompt="1"/>
          </p:nvPr>
        </p:nvSpPr>
        <p:spPr>
          <a:xfrm>
            <a:off x="9393615" y="3436791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30" name="Рисунок 26"/>
          <p:cNvSpPr>
            <a:spLocks noGrp="1"/>
          </p:cNvSpPr>
          <p:nvPr>
            <p:ph type="pic" sz="quarter" idx="33" hasCustomPrompt="1"/>
          </p:nvPr>
        </p:nvSpPr>
        <p:spPr>
          <a:xfrm>
            <a:off x="9393615" y="1276862"/>
            <a:ext cx="1432489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16" name="Рисунок 26"/>
          <p:cNvSpPr>
            <a:spLocks noGrp="1"/>
          </p:cNvSpPr>
          <p:nvPr>
            <p:ph type="pic" sz="quarter" idx="34" hasCustomPrompt="1"/>
          </p:nvPr>
        </p:nvSpPr>
        <p:spPr>
          <a:xfrm>
            <a:off x="333581" y="1268976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17" name="Рисунок 26"/>
          <p:cNvSpPr>
            <a:spLocks noGrp="1"/>
          </p:cNvSpPr>
          <p:nvPr>
            <p:ph type="pic" sz="quarter" idx="35" hasCustomPrompt="1"/>
          </p:nvPr>
        </p:nvSpPr>
        <p:spPr>
          <a:xfrm>
            <a:off x="3347146" y="1272868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6" name="Рисунок 26"/>
          <p:cNvSpPr>
            <a:spLocks noGrp="1"/>
          </p:cNvSpPr>
          <p:nvPr>
            <p:ph type="pic" sz="quarter" idx="36" hasCustomPrompt="1"/>
          </p:nvPr>
        </p:nvSpPr>
        <p:spPr>
          <a:xfrm>
            <a:off x="6381680" y="1276862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46538" y="207067"/>
            <a:ext cx="5764172" cy="338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УЧАСТНИКИ ВСТРЕЧИ</a:t>
            </a:r>
          </a:p>
        </p:txBody>
      </p:sp>
    </p:spTree>
    <p:extLst>
      <p:ext uri="{BB962C8B-B14F-4D97-AF65-F5344CB8AC3E}">
        <p14:creationId xmlns:p14="http://schemas.microsoft.com/office/powerpoint/2010/main" val="603482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 userDrawn="1"/>
        </p:nvSpPr>
        <p:spPr>
          <a:xfrm flipV="1">
            <a:off x="334963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 flipV="1">
            <a:off x="334963" y="3790950"/>
            <a:ext cx="11522075" cy="2517775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6096002" y="908049"/>
            <a:ext cx="5761036" cy="2882897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899015" y="2073477"/>
            <a:ext cx="1760893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6" name="Текст 44"/>
          <p:cNvSpPr>
            <a:spLocks noGrp="1"/>
          </p:cNvSpPr>
          <p:nvPr>
            <p:ph type="body" sz="quarter" idx="13" hasCustomPrompt="1"/>
          </p:nvPr>
        </p:nvSpPr>
        <p:spPr>
          <a:xfrm>
            <a:off x="947549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.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958972" y="4053795"/>
            <a:ext cx="326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Валовая прибыль</a:t>
            </a:r>
            <a:r>
              <a:rPr lang="en-US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/ </a:t>
            </a:r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оборот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779827" y="1195699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Чистая прибыль</a:t>
            </a:r>
          </a:p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млн. руб. </a:t>
            </a:r>
            <a:endParaRPr lang="ru-RU" sz="18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26910" y="2871563"/>
            <a:ext cx="270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6575" algn="l"/>
              </a:tabLst>
              <a:defRPr/>
            </a:pPr>
            <a:r>
              <a:rPr lang="ru-RU" sz="18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-18% к 2017 году</a:t>
            </a: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679251" y="1195695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Рентабельность</a:t>
            </a:r>
            <a:endParaRPr lang="ru-RU" sz="18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961391" y="5283581"/>
            <a:ext cx="2678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рост валовой прибыли</a:t>
            </a:r>
          </a:p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518,0 млн. руб.</a:t>
            </a:r>
          </a:p>
          <a:p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052418" y="5282019"/>
            <a:ext cx="18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рост оборота</a:t>
            </a:r>
            <a:endParaRPr lang="ru-RU" sz="18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  <a:sym typeface="Wingdings" pitchFamily="2" charset="2"/>
            </a:endParaRPr>
          </a:p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745 млн. руб.</a:t>
            </a:r>
          </a:p>
          <a:p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8864070" y="5293313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ВП / оборот </a:t>
            </a:r>
          </a:p>
        </p:txBody>
      </p:sp>
      <p:sp>
        <p:nvSpPr>
          <p:cNvPr id="41" name="Стрелка вверх 40"/>
          <p:cNvSpPr/>
          <p:nvPr userDrawn="1"/>
        </p:nvSpPr>
        <p:spPr>
          <a:xfrm>
            <a:off x="2289037" y="4666880"/>
            <a:ext cx="366241" cy="375133"/>
          </a:xfrm>
          <a:prstGeom prst="up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43" name="Стрелка вверх 42"/>
          <p:cNvSpPr/>
          <p:nvPr userDrawn="1"/>
        </p:nvSpPr>
        <p:spPr>
          <a:xfrm>
            <a:off x="6362655" y="4666880"/>
            <a:ext cx="366241" cy="375133"/>
          </a:xfrm>
          <a:prstGeom prst="up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7834398" y="1192347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Наши ТР и услуги</a:t>
            </a: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816725" y="2899534"/>
            <a:ext cx="1447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от валовой</a:t>
            </a:r>
            <a:b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прибыли</a:t>
            </a: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9692658" y="2948872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 обороте</a:t>
            </a:r>
          </a:p>
        </p:txBody>
      </p:sp>
      <p:cxnSp>
        <p:nvCxnSpPr>
          <p:cNvPr id="49" name="Прямая соединительная линия 48"/>
          <p:cNvCxnSpPr/>
          <p:nvPr userDrawn="1"/>
        </p:nvCxnSpPr>
        <p:spPr>
          <a:xfrm flipV="1">
            <a:off x="1066790" y="2708885"/>
            <a:ext cx="1436400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 flipV="1">
            <a:off x="3932122" y="2708885"/>
            <a:ext cx="1436400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 userDrawn="1"/>
        </p:nvSpPr>
        <p:spPr>
          <a:xfrm>
            <a:off x="3313508" y="2866188"/>
            <a:ext cx="270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6575" algn="l"/>
              </a:tabLst>
              <a:defRPr/>
            </a:pPr>
            <a:r>
              <a:rPr lang="ru-RU" sz="180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В </a:t>
            </a:r>
            <a:r>
              <a:rPr lang="ru-RU" sz="18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2017 году — 22%</a:t>
            </a:r>
          </a:p>
        </p:txBody>
      </p:sp>
      <p:cxnSp>
        <p:nvCxnSpPr>
          <p:cNvPr id="52" name="Прямая соединительная линия 51"/>
          <p:cNvCxnSpPr/>
          <p:nvPr userDrawn="1"/>
        </p:nvCxnSpPr>
        <p:spPr>
          <a:xfrm flipV="1">
            <a:off x="6827609" y="2708885"/>
            <a:ext cx="14364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 flipV="1">
            <a:off x="9694386" y="2708885"/>
            <a:ext cx="14364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44"/>
          <p:cNvSpPr>
            <a:spLocks noGrp="1"/>
          </p:cNvSpPr>
          <p:nvPr>
            <p:ph type="body" sz="quarter" idx="14" hasCustomPrompt="1"/>
          </p:nvPr>
        </p:nvSpPr>
        <p:spPr>
          <a:xfrm>
            <a:off x="5020519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.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5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8859570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6" name="Текст 44"/>
          <p:cNvSpPr>
            <a:spLocks noGrp="1"/>
          </p:cNvSpPr>
          <p:nvPr>
            <p:ph type="body" sz="quarter" idx="16" hasCustomPrompt="1"/>
          </p:nvPr>
        </p:nvSpPr>
        <p:spPr>
          <a:xfrm>
            <a:off x="3785613" y="2073477"/>
            <a:ext cx="1760893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7" name="Текст 44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2073477"/>
            <a:ext cx="1439864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58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9696451" y="2073477"/>
            <a:ext cx="1434336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ЦИФРЫ</a:t>
            </a:r>
          </a:p>
        </p:txBody>
      </p:sp>
    </p:spTree>
    <p:extLst>
      <p:ext uri="{BB962C8B-B14F-4D97-AF65-F5344CB8AC3E}">
        <p14:creationId xmlns:p14="http://schemas.microsoft.com/office/powerpoint/2010/main" val="986213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компетен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 flipV="1">
            <a:off x="334963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 flipV="1">
            <a:off x="334963" y="3790949"/>
            <a:ext cx="11522075" cy="2517775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6096002" y="908049"/>
            <a:ext cx="5761036" cy="2882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121025" y="2585669"/>
            <a:ext cx="261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2060"/>
              </a:buClr>
            </a:pPr>
            <a:r>
              <a:rPr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м</a:t>
            </a: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аксимальное число АРМ на проекте</a:t>
            </a:r>
            <a:endParaRPr kumimoji="0" lang="en-US" sz="1600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301127" y="1275138"/>
            <a:ext cx="1955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Сертификаты</a:t>
            </a:r>
            <a:r>
              <a:rPr kumimoji="0" lang="en-US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br>
              <a:rPr kumimoji="0" lang="en-US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 статусы</a:t>
            </a:r>
            <a:endParaRPr lang="ru-RU" sz="1800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63523" y="1274451"/>
            <a:ext cx="441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Проектный опыт за последние 3 года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58104" y="2582295"/>
            <a:ext cx="1178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проектов </a:t>
            </a:r>
            <a:r>
              <a:rPr kumimoji="0" lang="en-US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от 50 АРМ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50160" y="4044784"/>
            <a:ext cx="32896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Сертификаты специалистов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58106" y="5172748"/>
            <a:ext cx="162736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«1С:Профессионал»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846264" y="5172748"/>
            <a:ext cx="248818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аттестатов «1С:Специалист»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и «1С:Специалист-консультант»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726749" y="5172744"/>
            <a:ext cx="2706190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«1С:Руководитель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корпоративных проектов» (15 </a:t>
            </a:r>
            <a:r>
              <a:rPr lang="ru-RU" sz="1200" b="0" dirty="0" err="1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шт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)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«1С:Эксперт по технологическим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вопросам» (4 </a:t>
            </a:r>
            <a:r>
              <a:rPr lang="ru-RU" sz="1200" b="0" dirty="0" err="1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шт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)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9702161" y="5172746"/>
            <a:ext cx="185003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преподавателей ЦСО</a:t>
            </a:r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02" y="2277937"/>
            <a:ext cx="810561" cy="1154238"/>
          </a:xfrm>
          <a:prstGeom prst="rect">
            <a:avLst/>
          </a:prstGeom>
        </p:spPr>
      </p:pic>
      <p:sp>
        <p:nvSpPr>
          <p:cNvPr id="24" name="Текст 44"/>
          <p:cNvSpPr>
            <a:spLocks noGrp="1"/>
          </p:cNvSpPr>
          <p:nvPr>
            <p:ph type="body" sz="quarter" idx="11" hasCustomPrompt="1"/>
          </p:nvPr>
        </p:nvSpPr>
        <p:spPr>
          <a:xfrm>
            <a:off x="3109944" y="1890173"/>
            <a:ext cx="1760893" cy="63489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2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949424" y="1890170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6" name="Текст 44"/>
          <p:cNvSpPr>
            <a:spLocks noGrp="1"/>
          </p:cNvSpPr>
          <p:nvPr>
            <p:ph type="body" sz="quarter" idx="13" hasCustomPrompt="1"/>
          </p:nvPr>
        </p:nvSpPr>
        <p:spPr>
          <a:xfrm>
            <a:off x="949424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7" name="Текст 44"/>
          <p:cNvSpPr>
            <a:spLocks noGrp="1"/>
          </p:cNvSpPr>
          <p:nvPr>
            <p:ph type="body" sz="quarter" idx="14" hasCustomPrompt="1"/>
          </p:nvPr>
        </p:nvSpPr>
        <p:spPr>
          <a:xfrm>
            <a:off x="3819377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8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6717905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9" name="Текст 44"/>
          <p:cNvSpPr>
            <a:spLocks noGrp="1"/>
          </p:cNvSpPr>
          <p:nvPr>
            <p:ph type="body" sz="quarter" idx="16" hasCustomPrompt="1"/>
          </p:nvPr>
        </p:nvSpPr>
        <p:spPr>
          <a:xfrm>
            <a:off x="9702158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8256588" y="1278227"/>
            <a:ext cx="3600451" cy="2292935"/>
          </a:xfrm>
          <a:prstGeom prst="rect">
            <a:avLst/>
          </a:prstGeom>
        </p:spPr>
        <p:txBody>
          <a:bodyPr wrap="square" lIns="46800" r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en-US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ISO 9001:2015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Компетенции </a:t>
            </a:r>
            <a: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ERP</a:t>
            </a:r>
            <a:endParaRPr kumimoji="0" lang="ru-RU" altLang="ru-RU" sz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Компетенции по Торговле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Компетенции по Бюджетному учету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Авторизованный Учебный Центр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1С:Консалтинг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1C:</a:t>
            </a: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сопровождения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1C:Центр разработки тиражных решений </a:t>
            </a:r>
            <a: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платформе «1С: Предприятие» </a:t>
            </a: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037554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разработки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345649" y="270827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5372757" y="1186465"/>
            <a:ext cx="0" cy="2279937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5372757" y="3718528"/>
            <a:ext cx="0" cy="22788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49001" y="257885"/>
            <a:ext cx="9447450" cy="2913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НАШИ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РАЗРАБОТКИ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345649" y="12779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345649" y="522922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Рисунок 4"/>
          <p:cNvSpPr>
            <a:spLocks noGrp="1"/>
          </p:cNvSpPr>
          <p:nvPr>
            <p:ph type="pic" sz="quarter" idx="38" hasCustomPrompt="1"/>
          </p:nvPr>
        </p:nvSpPr>
        <p:spPr>
          <a:xfrm>
            <a:off x="345649" y="379888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8" name="Текст 29"/>
          <p:cNvSpPr>
            <a:spLocks noGrp="1"/>
          </p:cNvSpPr>
          <p:nvPr>
            <p:ph type="body" sz="quarter" idx="39" hasCustomPrompt="1"/>
          </p:nvPr>
        </p:nvSpPr>
        <p:spPr>
          <a:xfrm>
            <a:off x="6108274" y="270827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40" hasCustomPrompt="1"/>
          </p:nvPr>
        </p:nvSpPr>
        <p:spPr>
          <a:xfrm>
            <a:off x="6108274" y="12779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41" hasCustomPrompt="1"/>
          </p:nvPr>
        </p:nvSpPr>
        <p:spPr>
          <a:xfrm>
            <a:off x="6108274" y="522922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42" hasCustomPrompt="1"/>
          </p:nvPr>
        </p:nvSpPr>
        <p:spPr>
          <a:xfrm>
            <a:off x="6108274" y="379888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918488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4"/>
          <p:cNvSpPr>
            <a:spLocks noGrp="1"/>
          </p:cNvSpPr>
          <p:nvPr>
            <p:ph type="pic" sz="quarter" idx="30" hasCustomPrompt="1"/>
          </p:nvPr>
        </p:nvSpPr>
        <p:spPr>
          <a:xfrm>
            <a:off x="345649" y="522922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49001" y="257885"/>
            <a:ext cx="9447450" cy="2913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КЛИЕНТЫ</a:t>
            </a:r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35" hasCustomPrompt="1"/>
          </p:nvPr>
        </p:nvSpPr>
        <p:spPr>
          <a:xfrm>
            <a:off x="334963" y="37938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345649" y="23495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2" name="Рисунок 4"/>
          <p:cNvSpPr>
            <a:spLocks noGrp="1"/>
          </p:cNvSpPr>
          <p:nvPr>
            <p:ph type="pic" sz="quarter" idx="37" hasCustomPrompt="1"/>
          </p:nvPr>
        </p:nvSpPr>
        <p:spPr>
          <a:xfrm>
            <a:off x="345649" y="9141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4" name="Рисунок 4"/>
          <p:cNvSpPr>
            <a:spLocks noGrp="1"/>
          </p:cNvSpPr>
          <p:nvPr>
            <p:ph type="pic" sz="quarter" idx="38" hasCustomPrompt="1"/>
          </p:nvPr>
        </p:nvSpPr>
        <p:spPr>
          <a:xfrm>
            <a:off x="3345495" y="522922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5" name="Рисунок 4"/>
          <p:cNvSpPr>
            <a:spLocks noGrp="1"/>
          </p:cNvSpPr>
          <p:nvPr>
            <p:ph type="pic" sz="quarter" idx="39" hasCustomPrompt="1"/>
          </p:nvPr>
        </p:nvSpPr>
        <p:spPr>
          <a:xfrm>
            <a:off x="3334809" y="37938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6" name="Рисунок 4"/>
          <p:cNvSpPr>
            <a:spLocks noGrp="1"/>
          </p:cNvSpPr>
          <p:nvPr>
            <p:ph type="pic" sz="quarter" idx="40" hasCustomPrompt="1"/>
          </p:nvPr>
        </p:nvSpPr>
        <p:spPr>
          <a:xfrm>
            <a:off x="3345495" y="23495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2" name="Рисунок 4"/>
          <p:cNvSpPr>
            <a:spLocks noGrp="1"/>
          </p:cNvSpPr>
          <p:nvPr>
            <p:ph type="pic" sz="quarter" idx="41" hasCustomPrompt="1"/>
          </p:nvPr>
        </p:nvSpPr>
        <p:spPr>
          <a:xfrm>
            <a:off x="3345495" y="9141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3" name="Рисунок 4"/>
          <p:cNvSpPr>
            <a:spLocks noGrp="1"/>
          </p:cNvSpPr>
          <p:nvPr>
            <p:ph type="pic" sz="quarter" idx="42" hasCustomPrompt="1"/>
          </p:nvPr>
        </p:nvSpPr>
        <p:spPr>
          <a:xfrm>
            <a:off x="6345341" y="52324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4" name="Рисунок 4"/>
          <p:cNvSpPr>
            <a:spLocks noGrp="1"/>
          </p:cNvSpPr>
          <p:nvPr>
            <p:ph type="pic" sz="quarter" idx="43" hasCustomPrompt="1"/>
          </p:nvPr>
        </p:nvSpPr>
        <p:spPr>
          <a:xfrm>
            <a:off x="6334655" y="37970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5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345341" y="235267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6" name="Рисунок 4"/>
          <p:cNvSpPr>
            <a:spLocks noGrp="1"/>
          </p:cNvSpPr>
          <p:nvPr>
            <p:ph type="pic" sz="quarter" idx="45" hasCustomPrompt="1"/>
          </p:nvPr>
        </p:nvSpPr>
        <p:spPr>
          <a:xfrm>
            <a:off x="6345341" y="91731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7" name="Рисунок 4"/>
          <p:cNvSpPr>
            <a:spLocks noGrp="1"/>
          </p:cNvSpPr>
          <p:nvPr>
            <p:ph type="pic" sz="quarter" idx="46" hasCustomPrompt="1"/>
          </p:nvPr>
        </p:nvSpPr>
        <p:spPr>
          <a:xfrm>
            <a:off x="9345187" y="52334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8" name="Рисунок 4"/>
          <p:cNvSpPr>
            <a:spLocks noGrp="1"/>
          </p:cNvSpPr>
          <p:nvPr>
            <p:ph type="pic" sz="quarter" idx="47" hasCustomPrompt="1"/>
          </p:nvPr>
        </p:nvSpPr>
        <p:spPr>
          <a:xfrm>
            <a:off x="9345187" y="3798101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9" name="Рисунок 4"/>
          <p:cNvSpPr>
            <a:spLocks noGrp="1"/>
          </p:cNvSpPr>
          <p:nvPr>
            <p:ph type="pic" sz="quarter" idx="48" hasCustomPrompt="1"/>
          </p:nvPr>
        </p:nvSpPr>
        <p:spPr>
          <a:xfrm>
            <a:off x="9345187" y="23537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50" name="Рисунок 4"/>
          <p:cNvSpPr>
            <a:spLocks noGrp="1"/>
          </p:cNvSpPr>
          <p:nvPr>
            <p:ph type="pic" sz="quarter" idx="49" hasCustomPrompt="1"/>
          </p:nvPr>
        </p:nvSpPr>
        <p:spPr>
          <a:xfrm>
            <a:off x="9345187" y="918376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0204134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94" userDrawn="1">
          <p15:clr>
            <a:srgbClr val="FBAE40"/>
          </p15:clr>
        </p15:guide>
        <p15:guide id="2" orient="horz" pos="2840" userDrawn="1">
          <p15:clr>
            <a:srgbClr val="FBAE40"/>
          </p15:clr>
        </p15:guide>
        <p15:guide id="3" orient="horz" pos="2387" userDrawn="1">
          <p15:clr>
            <a:srgbClr val="FBAE40"/>
          </p15:clr>
        </p15:guide>
        <p15:guide id="4" orient="horz" pos="1933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1026" userDrawn="1">
          <p15:clr>
            <a:srgbClr val="FBAE40"/>
          </p15:clr>
        </p15:guide>
        <p15:guide id="7" orient="horz" pos="572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pos="1799" userDrawn="1">
          <p15:clr>
            <a:srgbClr val="FBAE40"/>
          </p15:clr>
        </p15:guide>
        <p15:guide id="10" pos="588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_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НАБОРЫ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ИКОНОК ДЛЯ ВСТАВКИ В СХЕМЫ (ДЛЯ ВСТАВКИ В КАЧЕСТВЕ РИСУНКОВ ИСПОЛЬЗУЙТЕ ОТДЕЛЬНЫЕ ФАЙЛЫ)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30929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хнический_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НАБОРЫ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ОБЪЕКТОВ ДЛЯ ВСТАВКИ В СХЕМЫ, УКАЗАТЕЛИ-АКЦЕНТЫ НА СКРИНШОТАХ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495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5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встречи для КП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2192828" y="2124259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2192828" y="1627743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30" hasCustomPrompt="1"/>
          </p:nvPr>
        </p:nvSpPr>
        <p:spPr>
          <a:xfrm>
            <a:off x="342337" y="1272701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6096000" y="1091226"/>
            <a:ext cx="0" cy="21600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6097197" y="3620825"/>
            <a:ext cx="0" cy="21600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46538" y="207067"/>
            <a:ext cx="5764172" cy="338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УЧАСТНИКИ ВСТРЕЧИ</a:t>
            </a:r>
          </a:p>
        </p:txBody>
      </p:sp>
      <p:sp>
        <p:nvSpPr>
          <p:cNvPr id="22" name="Текст 29"/>
          <p:cNvSpPr>
            <a:spLocks noGrp="1"/>
          </p:cNvSpPr>
          <p:nvPr>
            <p:ph type="body" sz="quarter" idx="31" hasCustomPrompt="1"/>
          </p:nvPr>
        </p:nvSpPr>
        <p:spPr>
          <a:xfrm>
            <a:off x="2185454" y="4677955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3" name="Текст 29"/>
          <p:cNvSpPr>
            <a:spLocks noGrp="1"/>
          </p:cNvSpPr>
          <p:nvPr>
            <p:ph type="body" sz="quarter" idx="32" hasCustomPrompt="1"/>
          </p:nvPr>
        </p:nvSpPr>
        <p:spPr>
          <a:xfrm>
            <a:off x="2185454" y="4171914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4" name="Рисунок 26"/>
          <p:cNvSpPr>
            <a:spLocks noGrp="1"/>
          </p:cNvSpPr>
          <p:nvPr>
            <p:ph type="pic" sz="quarter" idx="33" hasCustomPrompt="1"/>
          </p:nvPr>
        </p:nvSpPr>
        <p:spPr>
          <a:xfrm>
            <a:off x="334963" y="3811825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5" name="Текст 29"/>
          <p:cNvSpPr>
            <a:spLocks noGrp="1"/>
          </p:cNvSpPr>
          <p:nvPr>
            <p:ph type="body" sz="quarter" idx="34" hasCustomPrompt="1"/>
          </p:nvPr>
        </p:nvSpPr>
        <p:spPr>
          <a:xfrm>
            <a:off x="8675925" y="2129611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35" hasCustomPrompt="1"/>
          </p:nvPr>
        </p:nvSpPr>
        <p:spPr>
          <a:xfrm>
            <a:off x="8675925" y="1623570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8" name="Рисунок 26"/>
          <p:cNvSpPr>
            <a:spLocks noGrp="1"/>
          </p:cNvSpPr>
          <p:nvPr>
            <p:ph type="pic" sz="quarter" idx="36" hasCustomPrompt="1"/>
          </p:nvPr>
        </p:nvSpPr>
        <p:spPr>
          <a:xfrm>
            <a:off x="6825434" y="1278053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8675925" y="4679728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38" hasCustomPrompt="1"/>
          </p:nvPr>
        </p:nvSpPr>
        <p:spPr>
          <a:xfrm>
            <a:off x="8675925" y="4156269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42" name="Рисунок 26"/>
          <p:cNvSpPr>
            <a:spLocks noGrp="1"/>
          </p:cNvSpPr>
          <p:nvPr>
            <p:ph type="pic" sz="quarter" idx="39" hasCustomPrompt="1"/>
          </p:nvPr>
        </p:nvSpPr>
        <p:spPr>
          <a:xfrm>
            <a:off x="6825434" y="3810752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11647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семинара или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7535863" y="1989137"/>
            <a:ext cx="4321175" cy="2879726"/>
          </a:xfrm>
          <a:prstGeom prst="rect">
            <a:avLst/>
          </a:prstGeom>
          <a:gradFill flip="none" rotWithShape="1">
            <a:gsLst>
              <a:gs pos="49000">
                <a:srgbClr val="1E77BC">
                  <a:alpha val="55000"/>
                </a:srgbClr>
              </a:gs>
              <a:gs pos="100000">
                <a:srgbClr val="CCE1F0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flipV="1">
            <a:off x="0" y="3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774825" y="4868864"/>
            <a:ext cx="10082212" cy="1439861"/>
          </a:xfrm>
          <a:prstGeom prst="rect">
            <a:avLst/>
          </a:prstGeom>
          <a:solidFill>
            <a:srgbClr val="01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00" b="0" i="0" dirty="0">
              <a:latin typeface="Roboto" panose="02000000000000000000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4964" y="3768214"/>
            <a:ext cx="6481762" cy="7447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Уточнение названия доклада, если не помещается наверху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2119068" y="5462450"/>
            <a:ext cx="4697658" cy="50327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4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7535862" y="5229226"/>
            <a:ext cx="3600451" cy="73649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name@softbalance.ru</a:t>
            </a:r>
            <a:b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+7 (812) 325-40-45</a:t>
            </a:r>
            <a: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sb-vnedr.ru</a:t>
            </a:r>
            <a:r>
              <a:rPr lang="ru-RU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26" hasCustomPrompt="1"/>
          </p:nvPr>
        </p:nvSpPr>
        <p:spPr>
          <a:xfrm>
            <a:off x="7535862" y="1989138"/>
            <a:ext cx="4321175" cy="28797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Фотография/</a:t>
            </a:r>
            <a:br>
              <a:rPr lang="ru-RU" dirty="0"/>
            </a:br>
            <a:r>
              <a:rPr lang="ru-RU" dirty="0"/>
              <a:t>иллюстрация. После вставки картинки, перенесите её на задний план, а сверху наложите градиент</a:t>
            </a:r>
          </a:p>
          <a:p>
            <a:r>
              <a:rPr lang="ru-RU" dirty="0"/>
              <a:t> 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F8F5745C-1ED7-E64C-BBFC-DB9B081194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1989138"/>
            <a:ext cx="6481761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в 1-3 строки (обложка для семинара и видео)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25" hasCustomPrompt="1"/>
          </p:nvPr>
        </p:nvSpPr>
        <p:spPr>
          <a:xfrm>
            <a:off x="334964" y="4868864"/>
            <a:ext cx="1439861" cy="14398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выступающего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2119065" y="5207959"/>
            <a:ext cx="4697660" cy="2332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89" y="623050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заказчике с тез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1989138"/>
            <a:ext cx="5400675" cy="1079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клиента в одну или две строки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"/>
          <p:cNvSpPr>
            <a:spLocks noGrp="1"/>
          </p:cNvSpPr>
          <p:nvPr>
            <p:ph type="pic" sz="quarter" idx="47"/>
          </p:nvPr>
        </p:nvSpPr>
        <p:spPr>
          <a:xfrm>
            <a:off x="8976519" y="912845"/>
            <a:ext cx="2879725" cy="2693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48"/>
          </p:nvPr>
        </p:nvSpPr>
        <p:spPr>
          <a:xfrm>
            <a:off x="6096000" y="912845"/>
            <a:ext cx="2879725" cy="2693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49"/>
          </p:nvPr>
        </p:nvSpPr>
        <p:spPr>
          <a:xfrm>
            <a:off x="6096000" y="3602883"/>
            <a:ext cx="287972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7" name="Рисунок 2"/>
          <p:cNvSpPr>
            <a:spLocks noGrp="1"/>
          </p:cNvSpPr>
          <p:nvPr>
            <p:ph type="pic" sz="quarter" idx="50"/>
          </p:nvPr>
        </p:nvSpPr>
        <p:spPr>
          <a:xfrm>
            <a:off x="8976519" y="3602883"/>
            <a:ext cx="287972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47035" y="905514"/>
            <a:ext cx="2148515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59" hasCustomPrompt="1"/>
          </p:nvPr>
        </p:nvSpPr>
        <p:spPr>
          <a:xfrm>
            <a:off x="347034" y="3428999"/>
            <a:ext cx="5388603" cy="287972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Тезисы о клиенте, связанные с проектом (масштаб, структура)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052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3613">
          <p15:clr>
            <a:srgbClr val="FBAE40"/>
          </p15:clr>
        </p15:guide>
        <p15:guide id="3" orient="horz" pos="193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заказчике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345650" y="3429000"/>
            <a:ext cx="3971170" cy="2879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Информация о клиенте сплошным текстом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43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Название клиента в одну или две строки</a:t>
            </a:r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46"/>
          </p:nvPr>
        </p:nvSpPr>
        <p:spPr>
          <a:xfrm>
            <a:off x="7897378" y="4149725"/>
            <a:ext cx="3957931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47"/>
          </p:nvPr>
        </p:nvSpPr>
        <p:spPr>
          <a:xfrm>
            <a:off x="7897377" y="1989138"/>
            <a:ext cx="3957932" cy="1815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48"/>
          </p:nvPr>
        </p:nvSpPr>
        <p:spPr>
          <a:xfrm>
            <a:off x="4656138" y="1996337"/>
            <a:ext cx="287957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49"/>
          </p:nvPr>
        </p:nvSpPr>
        <p:spPr>
          <a:xfrm>
            <a:off x="4656138" y="4484319"/>
            <a:ext cx="2879578" cy="1815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45651" y="2345376"/>
            <a:ext cx="2149900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4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37" hasCustomPrompt="1"/>
          </p:nvPr>
        </p:nvSpPr>
        <p:spPr>
          <a:xfrm>
            <a:off x="6456363" y="908050"/>
            <a:ext cx="5400674" cy="540067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Тематическая фотография  </a:t>
            </a:r>
            <a:br>
              <a:rPr lang="ru-RU" dirty="0"/>
            </a:br>
            <a:r>
              <a:rPr lang="ru-RU" dirty="0"/>
              <a:t>лучше с белым фоном</a:t>
            </a:r>
            <a:br>
              <a:rPr lang="ru-RU" dirty="0"/>
            </a:br>
            <a:r>
              <a:rPr lang="ru-RU" dirty="0"/>
              <a:t>(загружаем через двойной клик </a:t>
            </a:r>
            <a:br>
              <a:rPr lang="ru-RU" dirty="0"/>
            </a:br>
            <a:r>
              <a:rPr lang="ru-RU" dirty="0"/>
              <a:t>в центр этой области) 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49"/>
            <a:ext cx="5761403" cy="108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Заголовок в одну или две строки + большое фото</a:t>
            </a:r>
            <a:br>
              <a:rPr lang="ru-RU" dirty="0"/>
            </a:b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39545"/>
            <a:ext cx="5761037" cy="396918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ДПО В СИСТЕМЕ 1С:УПРАВЛЕНИЕ УЧЕБНЫМ ЦЕНТРОМ. ОПЫТ АНО ДПО «УЧЕБНЫЙ ЦЕНТР «ПЕДАГОГИЧЕСКИЙ АЛЬЯНС» </a:t>
            </a:r>
          </a:p>
        </p:txBody>
      </p:sp>
    </p:spTree>
    <p:extLst>
      <p:ext uri="{BB962C8B-B14F-4D97-AF65-F5344CB8AC3E}">
        <p14:creationId xmlns:p14="http://schemas.microsoft.com/office/powerpoint/2010/main" val="2004719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криншот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37" hasCustomPrompt="1"/>
          </p:nvPr>
        </p:nvSpPr>
        <p:spPr>
          <a:xfrm>
            <a:off x="6456363" y="908050"/>
            <a:ext cx="5400674" cy="540067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Скриншот справа </a:t>
            </a:r>
            <a:br>
              <a:rPr lang="ru-RU" dirty="0"/>
            </a:br>
            <a:r>
              <a:rPr lang="ru-RU" dirty="0"/>
              <a:t>(можно вставлять поверх этой области примерно попадая в её границы)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49"/>
            <a:ext cx="5761403" cy="108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Заголовок в одну или две строки + скриншот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39545"/>
            <a:ext cx="5761037" cy="396918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УЧЕТ ДПО В СИСТЕМЕ 1С:УПРАВЛЕНИЕ УЧЕБНЫМ ЦЕНТРОМ. ОПЫТ АНО ДПО «УЧЕБНЫЙ ЦЕНТР «ПЕДАГОГИЧЕСКИЙ АЛЬЯНС» </a:t>
            </a:r>
          </a:p>
        </p:txBody>
      </p:sp>
    </p:spTree>
    <p:extLst>
      <p:ext uri="{BB962C8B-B14F-4D97-AF65-F5344CB8AC3E}">
        <p14:creationId xmlns:p14="http://schemas.microsoft.com/office/powerpoint/2010/main" val="2423557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254403" y="6447873"/>
            <a:ext cx="199802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fld id="{E85ADF3F-ACB3-744B-91EB-134A234331BC}" type="slidenum">
              <a:rPr lang="ru-RU" sz="1200" b="0" i="0" smtClean="0">
                <a:latin typeface="Roboto" charset="0"/>
                <a:ea typeface="Roboto" charset="0"/>
                <a:cs typeface="Roboto" charset="0"/>
              </a:rPr>
              <a:pPr algn="l"/>
              <a:t>‹#›</a:t>
            </a:fld>
            <a:r>
              <a:rPr lang="en-US" sz="1200" b="0" i="0" dirty="0">
                <a:latin typeface="Roboto" charset="0"/>
                <a:ea typeface="Roboto" charset="0"/>
                <a:cs typeface="Roboto" charset="0"/>
              </a:rPr>
              <a:t>  |  </a:t>
            </a:r>
            <a:r>
              <a:rPr lang="ru-RU" sz="1200" b="0" i="0" dirty="0">
                <a:latin typeface="Roboto" charset="0"/>
                <a:ea typeface="Roboto" charset="0"/>
                <a:cs typeface="Roboto" charset="0"/>
              </a:rPr>
              <a:t>42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570" y="293242"/>
            <a:ext cx="1404000" cy="1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88" r:id="rId6"/>
    <p:sldLayoutId id="2147483687" r:id="rId7"/>
    <p:sldLayoutId id="2147483667" r:id="rId8"/>
    <p:sldLayoutId id="2147483695" r:id="rId9"/>
    <p:sldLayoutId id="2147483680" r:id="rId10"/>
    <p:sldLayoutId id="2147483677" r:id="rId11"/>
    <p:sldLayoutId id="2147483678" r:id="rId12"/>
    <p:sldLayoutId id="2147483685" r:id="rId13"/>
    <p:sldLayoutId id="2147483694" r:id="rId14"/>
    <p:sldLayoutId id="2147483666" r:id="rId15"/>
    <p:sldLayoutId id="2147483670" r:id="rId16"/>
    <p:sldLayoutId id="2147483668" r:id="rId17"/>
    <p:sldLayoutId id="2147483683" r:id="rId18"/>
    <p:sldLayoutId id="2147483675" r:id="rId19"/>
    <p:sldLayoutId id="2147483674" r:id="rId20"/>
    <p:sldLayoutId id="2147483681" r:id="rId21"/>
    <p:sldLayoutId id="2147483684" r:id="rId22"/>
    <p:sldLayoutId id="2147483669" r:id="rId23"/>
    <p:sldLayoutId id="2147483689" r:id="rId24"/>
    <p:sldLayoutId id="2147483690" r:id="rId25"/>
    <p:sldLayoutId id="2147483673" r:id="rId26"/>
    <p:sldLayoutId id="2147483672" r:id="rId27"/>
    <p:sldLayoutId id="2147483651" r:id="rId28"/>
    <p:sldLayoutId id="2147483665" r:id="rId29"/>
    <p:sldLayoutId id="2147483664" r:id="rId30"/>
    <p:sldLayoutId id="2147483663" r:id="rId31"/>
    <p:sldLayoutId id="2147483676" r:id="rId32"/>
    <p:sldLayoutId id="2147483671" r:id="rId33"/>
    <p:sldLayoutId id="2147483692" r:id="rId34"/>
    <p:sldLayoutId id="2147483693" r:id="rId35"/>
    <p:sldLayoutId id="214748365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26" userDrawn="1">
          <p15:clr>
            <a:srgbClr val="F26B43"/>
          </p15:clr>
        </p15:guide>
        <p15:guide id="2" pos="4747" userDrawn="1">
          <p15:clr>
            <a:srgbClr val="F26B43"/>
          </p15:clr>
        </p15:guide>
        <p15:guide id="3" pos="5654" userDrawn="1">
          <p15:clr>
            <a:srgbClr val="F26B43"/>
          </p15:clr>
        </p15:guide>
        <p15:guide id="4" pos="6562" userDrawn="1">
          <p15:clr>
            <a:srgbClr val="F26B43"/>
          </p15:clr>
        </p15:guide>
        <p15:guide id="5" pos="7469" userDrawn="1">
          <p15:clr>
            <a:srgbClr val="547EBF"/>
          </p15:clr>
        </p15:guide>
        <p15:guide id="6" pos="2933" userDrawn="1">
          <p15:clr>
            <a:srgbClr val="F26B43"/>
          </p15:clr>
        </p15:guide>
        <p15:guide id="7" pos="3840" userDrawn="1">
          <p15:clr>
            <a:srgbClr val="9FCC3B"/>
          </p15:clr>
        </p15:guide>
        <p15:guide id="8" pos="1118" userDrawn="1">
          <p15:clr>
            <a:srgbClr val="F26B43"/>
          </p15:clr>
        </p15:guide>
        <p15:guide id="9" pos="211" userDrawn="1">
          <p15:clr>
            <a:srgbClr val="547EBF"/>
          </p15:clr>
        </p15:guide>
        <p15:guide id="10" orient="horz" pos="346" userDrawn="1">
          <p15:clr>
            <a:srgbClr val="547EBF"/>
          </p15:clr>
        </p15:guide>
        <p15:guide id="12" orient="horz" pos="3974" userDrawn="1">
          <p15:clr>
            <a:srgbClr val="547EBF"/>
          </p15:clr>
        </p15:guide>
        <p15:guide id="13" orient="horz" pos="3067" userDrawn="1">
          <p15:clr>
            <a:srgbClr val="F26B43"/>
          </p15:clr>
        </p15:guide>
        <p15:guide id="14" orient="horz" pos="1253" userDrawn="1">
          <p15:clr>
            <a:srgbClr val="F26B43"/>
          </p15:clr>
        </p15:guide>
        <p15:guide id="15" orient="horz" pos="2160" userDrawn="1">
          <p15:clr>
            <a:srgbClr val="9FCC3B"/>
          </p15:clr>
        </p15:guide>
        <p15:guide id="16" orient="horz" pos="2614" userDrawn="1">
          <p15:clr>
            <a:srgbClr val="F26B43"/>
          </p15:clr>
        </p15:guide>
        <p15:guide id="17" orient="horz" pos="1706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3386" userDrawn="1">
          <p15:clr>
            <a:srgbClr val="F26B43"/>
          </p15:clr>
        </p15:guide>
        <p15:guide id="21" pos="4294" userDrawn="1">
          <p15:clr>
            <a:srgbClr val="F26B43"/>
          </p15:clr>
        </p15:guide>
        <p15:guide id="22" pos="5201" userDrawn="1">
          <p15:clr>
            <a:srgbClr val="F26B43"/>
          </p15:clr>
        </p15:guide>
        <p15:guide id="23" pos="6108" userDrawn="1">
          <p15:clr>
            <a:srgbClr val="F26B43"/>
          </p15:clr>
        </p15:guide>
        <p15:guide id="24" pos="7015" userDrawn="1">
          <p15:clr>
            <a:srgbClr val="F26B43"/>
          </p15:clr>
        </p15:guide>
        <p15:guide id="25" pos="2479" userDrawn="1">
          <p15:clr>
            <a:srgbClr val="F26B43"/>
          </p15:clr>
        </p15:guide>
        <p15:guide id="26" pos="1572" userDrawn="1">
          <p15:clr>
            <a:srgbClr val="F26B43"/>
          </p15:clr>
        </p15:guide>
        <p15:guide id="27" pos="665" userDrawn="1">
          <p15:clr>
            <a:srgbClr val="F26B43"/>
          </p15:clr>
        </p15:guide>
        <p15:guide id="28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9839026@yandex.ru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84EEFC6A-3CC8-4286-9B2B-8EF803C426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963" y="3150667"/>
            <a:ext cx="6481762" cy="744792"/>
          </a:xfrm>
        </p:spPr>
        <p:txBody>
          <a:bodyPr/>
          <a:lstStyle/>
          <a:p>
            <a:r>
              <a:rPr lang="ru-RU" dirty="0"/>
              <a:t>Опыт АНО ДПО «Учебный центр «Педагогический Альянс»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B704073-7151-2E4F-89DE-36FB35B6A8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/>
              <a:t>Генеральный директор АНО ДПО «Учебный центр «Педагогический Альянс»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219ABB2-25A8-1E45-8873-8C898D59BC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m9839026@yandex.ru</a:t>
            </a:r>
            <a:endParaRPr lang="ru-RU" dirty="0" smtClean="0"/>
          </a:p>
          <a:p>
            <a:r>
              <a:rPr lang="en-US" dirty="0" smtClean="0"/>
              <a:t>nspedagogov.ru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7"/>
          </p:nvPr>
        </p:nvSpPr>
        <p:spPr>
          <a:xfrm>
            <a:off x="334964" y="1989138"/>
            <a:ext cx="6481761" cy="1084123"/>
          </a:xfrm>
        </p:spPr>
        <p:txBody>
          <a:bodyPr/>
          <a:lstStyle/>
          <a:p>
            <a:r>
              <a:rPr lang="ru-RU" dirty="0"/>
              <a:t>Особенности организации приема на программы ДПО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491A11-41C7-4516-B45E-62B2FF487C9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t="18" b="1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6F5F064B-5002-4747-98FF-3EE4D98C01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/>
              <a:t>Веселова Маргарита Александровна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63" y="1989138"/>
            <a:ext cx="4322439" cy="28836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5" y="417336"/>
            <a:ext cx="1699033" cy="75441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2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r="6215"/>
          <a:stretch>
            <a:fillRect/>
          </a:stretch>
        </p:blipFill>
        <p:spPr>
          <a:xfrm>
            <a:off x="334964" y="4868864"/>
            <a:ext cx="1439861" cy="1439862"/>
          </a:xfrm>
        </p:spPr>
      </p:pic>
    </p:spTree>
    <p:extLst>
      <p:ext uri="{BB962C8B-B14F-4D97-AF65-F5344CB8AC3E}">
        <p14:creationId xmlns:p14="http://schemas.microsoft.com/office/powerpoint/2010/main" val="84818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Типовой Мастер работы с документами по курсу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8A69FE-6C42-4018-9B89-98BC86C24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48" y="1628775"/>
            <a:ext cx="7994676" cy="48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Доработки в форме Группы слушателей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FDC387-3417-46D0-9FB3-6107F63BC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412092"/>
            <a:ext cx="7064125" cy="50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Доработки приказа о назначении состава комиссии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B9B90E-8BDB-44B9-B8A5-6DBD991AD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629641"/>
            <a:ext cx="11322001" cy="34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1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Последовательное формирование документов на группу слушателей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4B0E50-C1D8-4B0C-BBA2-726FC0C4D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1" y="1989138"/>
            <a:ext cx="8914821" cy="39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Отбор списка групп с одинаковой датой окончания обучения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4D986-5663-4409-8CAA-0A930FA7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13" y="1954075"/>
            <a:ext cx="9688802" cy="42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1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Печатная форма документа Список выдачи документов на дату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D19B6F-9D9F-498E-A96F-2AAB3E5CD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487561"/>
            <a:ext cx="78486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Печатная форма Паспорт группы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FA516-7410-42F0-B0F5-74CAF6150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630929"/>
            <a:ext cx="6375985" cy="46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Печатная форма Сведения о результатах обучения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FD3256-94FE-4A84-9471-984FA58A4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496790"/>
            <a:ext cx="8157500" cy="43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2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ECF0B3-E3C1-4EBF-BF81-345349A5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контрактов с юридическими лицами</a:t>
            </a:r>
          </a:p>
        </p:txBody>
      </p:sp>
    </p:spTree>
    <p:extLst>
      <p:ext uri="{BB962C8B-B14F-4D97-AF65-F5344CB8AC3E}">
        <p14:creationId xmlns:p14="http://schemas.microsoft.com/office/powerpoint/2010/main" val="304032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Внесение начальных данных в обработку Ведение учета по договорам контрагентов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0F28D6-3183-4624-8CF8-F76B61C08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991701"/>
            <a:ext cx="9546195" cy="43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Информация о заказчике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8"/>
          </p:nvPr>
        </p:nvSpPr>
        <p:spPr>
          <a:xfrm>
            <a:off x="335756" y="1989139"/>
            <a:ext cx="8281194" cy="4319588"/>
          </a:xfrm>
        </p:spPr>
        <p:txBody>
          <a:bodyPr/>
          <a:lstStyle/>
          <a:p>
            <a:r>
              <a:rPr lang="ru-RU" dirty="0"/>
              <a:t>АНО ДПО Учебный центр "Педагогический альянс" – учебная организация дополнительного профессионального образования в Санкт-Петербурге, которая более 15 лет готовит профильных специалистов по самым востребованным профессиям.</a:t>
            </a:r>
          </a:p>
          <a:p>
            <a:r>
              <a:rPr lang="ru-RU" dirty="0"/>
              <a:t>УЦ "Педагогический Альянс" – одна из крупнейших структур, специализирующихся на подготовке и переподготовке кадров. Для слушателей курсов проходит обучение на 14 отделениях, программа которых охватывает широкий спектр сфер деятельности и специальностей.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18" y="3939802"/>
            <a:ext cx="3038008" cy="23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5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Формирование заявок из обработки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43F41-74BC-47AD-AA17-E466FB84C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543036"/>
            <a:ext cx="11330432" cy="44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Формирование заявок из обработки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4F6BB4-976E-46A2-B0DF-654EEDF2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1" y="1692643"/>
            <a:ext cx="10804310" cy="32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42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Выставление счетов в обработке Ведение учета по договорам контрагентов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5F3B61-7717-4705-A760-4329435B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4" y="1971316"/>
            <a:ext cx="10716765" cy="42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1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Формирование актов по счетам из обработки Ведение учета по договорам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FAD9D-3167-4947-9DB8-D4FCD9A0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989424"/>
            <a:ext cx="9993086" cy="40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8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Отчет Контроль сроков окончания договоров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92898C-A7EA-4DCC-81FC-B47CFC9E8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584250"/>
            <a:ext cx="7552380" cy="4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0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Типовая обработка по загрузке слушателей в заявки </a:t>
            </a:r>
            <a:br>
              <a:rPr lang="ru-RU" dirty="0"/>
            </a:br>
            <a:r>
              <a:rPr lang="ru-RU" dirty="0"/>
              <a:t>на курс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3AE8C8-2AC3-46C2-8AA1-4E12F4CF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989138"/>
            <a:ext cx="6357936" cy="44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47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Формирование собственных макетов для загрузки заявок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1F8E6-13F7-40C9-894B-9B214F2B3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922463"/>
            <a:ext cx="11201385" cy="26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Обработка по загрузке шаблонов </a:t>
            </a:r>
            <a:r>
              <a:rPr lang="en-US" dirty="0"/>
              <a:t>Excel </a:t>
            </a:r>
            <a:r>
              <a:rPr lang="ru-RU" dirty="0"/>
              <a:t> по запросу учебного центра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EF4E33-FB12-4E48-BC06-0908D6D21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990711"/>
            <a:ext cx="7780336" cy="43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0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0ECB56-1B93-4E33-BCB2-486F42D3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по формированию файла выгрузки в Министерство труда </a:t>
            </a:r>
          </a:p>
        </p:txBody>
      </p:sp>
    </p:spTree>
    <p:extLst>
      <p:ext uri="{BB962C8B-B14F-4D97-AF65-F5344CB8AC3E}">
        <p14:creationId xmlns:p14="http://schemas.microsoft.com/office/powerpoint/2010/main" val="2158009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Добавление кнопки групповой печати документов </a:t>
            </a:r>
            <a:br>
              <a:rPr lang="ru-RU" dirty="0"/>
            </a:br>
            <a:r>
              <a:rPr lang="ru-RU" dirty="0"/>
              <a:t>об обучении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25CF13-6C2F-4FAB-87B1-31AE05DF9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989138"/>
            <a:ext cx="11225665" cy="37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3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Особенности организации приема на программы ДПО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/>
              <a:t>Прием слушателей на программы ДПО требовалось проводить через специализированное программное обеспечение при отсутствии собственных серверов.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Информация для формирования заявок от слушателей консолидируется в </a:t>
            </a:r>
            <a:r>
              <a:rPr lang="en-US" sz="2000" dirty="0" smtClean="0"/>
              <a:t>Excel-</a:t>
            </a:r>
            <a:r>
              <a:rPr lang="ru-RU" sz="2000" dirty="0" smtClean="0"/>
              <a:t>шаблонах</a:t>
            </a:r>
            <a:r>
              <a:rPr lang="ru-RU" sz="2000" dirty="0" smtClean="0"/>
              <a:t> </a:t>
            </a: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/>
              <a:t>Обследование было проведено в момент обучения пользователей по работе с типовым функционалом. По результатам проведенного обследования был составлен перечень необходимых изменений</a:t>
            </a:r>
          </a:p>
          <a:p>
            <a:pPr marL="457200" indent="-457200">
              <a:buAutoNum type="arabicPeriod"/>
            </a:pPr>
            <a:r>
              <a:rPr lang="ru-RU" sz="2000" dirty="0"/>
              <a:t>Реализация основных доработок в течении трех месяцев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9948B9-6109-43A8-B5FE-5FD0C816C69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>
            <a:fillRect/>
          </a:stretch>
        </p:blipFill>
        <p:spPr>
          <a:xfrm>
            <a:off x="8975724" y="3429000"/>
            <a:ext cx="2881313" cy="2879727"/>
          </a:xfrm>
        </p:spPr>
      </p:pic>
    </p:spTree>
    <p:extLst>
      <p:ext uri="{BB962C8B-B14F-4D97-AF65-F5344CB8AC3E}">
        <p14:creationId xmlns:p14="http://schemas.microsoft.com/office/powerpoint/2010/main" val="1405221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Особенности формирования протокола по программам, данные по которым выгружаются в реестр Министерства труда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23DE91-FA37-4FF4-97FB-3B36A37BB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64" y="2489920"/>
            <a:ext cx="7915224" cy="38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Обработка для формирования реестра в формате </a:t>
            </a:r>
            <a:r>
              <a:rPr lang="en-US" dirty="0"/>
              <a:t>.xml </a:t>
            </a:r>
            <a:r>
              <a:rPr lang="ru-RU" dirty="0"/>
              <a:t>для Министерства труда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3C36FC-5486-474A-B763-86701CEA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6" y="1989138"/>
            <a:ext cx="11393108" cy="32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95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Обработка по учету посещаемости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78CBB9-5876-4F48-8B4C-2D34FB6C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23" y="1470329"/>
            <a:ext cx="10685852" cy="48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2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Печатная форма табеля посещаемости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E6BC11-777B-401A-A303-873F1F1D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468292"/>
            <a:ext cx="10885714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13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Печатная форма Справка об успеваемости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DB561B-3242-4F51-BC13-532202AE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771001"/>
            <a:ext cx="9320562" cy="41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07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Интеграция 1С:Управление учебным центром и </a:t>
            </a:r>
            <a:br>
              <a:rPr lang="ru-RU" dirty="0"/>
            </a:br>
            <a:r>
              <a:rPr lang="ru-RU" dirty="0"/>
              <a:t>1С:Бухгалтерия предприятия 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B9F695-9B55-4055-A5FE-5EBCA18C1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989138"/>
            <a:ext cx="11473489" cy="26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14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Спасибо </a:t>
            </a:r>
            <a:br>
              <a:rPr lang="ru-RU" sz="5400" dirty="0"/>
            </a:br>
            <a:r>
              <a:rPr lang="ru-RU" sz="5400" dirty="0"/>
              <a:t>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2"/>
          </p:nvPr>
        </p:nvSpPr>
        <p:spPr>
          <a:xfrm>
            <a:off x="8377432" y="1621522"/>
            <a:ext cx="2860480" cy="905778"/>
          </a:xfrm>
        </p:spPr>
        <p:txBody>
          <a:bodyPr/>
          <a:lstStyle/>
          <a:p>
            <a:r>
              <a:rPr lang="ru-RU" dirty="0"/>
              <a:t>Генеральный директор АНО ДПО «Учебный центр «Педагогический Альянс»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3"/>
          </p:nvPr>
        </p:nvSpPr>
        <p:spPr>
          <a:xfrm>
            <a:off x="8192488" y="825873"/>
            <a:ext cx="3027167" cy="714002"/>
          </a:xfrm>
        </p:spPr>
        <p:txBody>
          <a:bodyPr/>
          <a:lstStyle/>
          <a:p>
            <a:r>
              <a:rPr lang="ru-RU" dirty="0"/>
              <a:t>Веселова Маргарита Александровна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8"/>
          </p:nvPr>
        </p:nvSpPr>
        <p:spPr>
          <a:xfrm>
            <a:off x="8377432" y="4797650"/>
            <a:ext cx="2860480" cy="814276"/>
          </a:xfrm>
        </p:spPr>
        <p:txBody>
          <a:bodyPr/>
          <a:lstStyle/>
          <a:p>
            <a:r>
              <a:rPr lang="en-US" dirty="0" smtClean="0"/>
              <a:t>nspedagogov.ru</a:t>
            </a:r>
            <a:endParaRPr lang="en-US" dirty="0"/>
          </a:p>
          <a:p>
            <a:r>
              <a:rPr lang="en-US" dirty="0" smtClean="0"/>
              <a:t>sb-vnedr.ru</a:t>
            </a:r>
            <a:endParaRPr lang="en-US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8192489" y="2552464"/>
            <a:ext cx="3027167" cy="7140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kern="120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Григорьев Игорь Валерьевич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8359175" y="3291631"/>
            <a:ext cx="2860480" cy="9057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kern="12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Руководитель проектов </a:t>
            </a:r>
          </a:p>
          <a:p>
            <a:r>
              <a:rPr lang="ru-RU" dirty="0" smtClean="0"/>
              <a:t>ГК </a:t>
            </a:r>
            <a:r>
              <a:rPr lang="ru-RU" dirty="0" err="1" smtClean="0"/>
              <a:t>СофтБаланс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87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Изменен порядок работы с расписаниями. Расписание составляется одно на год по каждой программе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DBACB4-4929-4D43-8512-C4A82B145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" y="1989138"/>
            <a:ext cx="9190476" cy="4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8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9DE1C51-C06D-4D5D-8A5F-65E37A3F42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Добавление дат начала и окончания обучения в Заявку </a:t>
            </a:r>
            <a:br>
              <a:rPr lang="ru-RU" dirty="0"/>
            </a:br>
            <a:r>
              <a:rPr lang="ru-RU" dirty="0"/>
              <a:t>на курс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7FEE05-41E6-4830-B633-6DAF38A5A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" y="1976439"/>
            <a:ext cx="8124261" cy="43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Внесение изменений в приказ Зачисление, автоматическое формирование номера группы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6C218C-9356-4AA2-8C76-4F373E5EB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5" y="1990324"/>
            <a:ext cx="11526902" cy="38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A3EDAD-8253-4239-83DD-6DD260E48C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Формирование приказов на зачисление с признаком </a:t>
            </a:r>
            <a:r>
              <a:rPr lang="ru-RU" dirty="0" err="1"/>
              <a:t>Дозачисление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C73A9B-439B-4756-8427-19415C620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574"/>
          <a:stretch/>
        </p:blipFill>
        <p:spPr>
          <a:xfrm>
            <a:off x="263510" y="1989138"/>
            <a:ext cx="10597410" cy="39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3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Реализация печатной формы для приказа </a:t>
            </a:r>
            <a:r>
              <a:rPr lang="ru-RU" dirty="0" err="1"/>
              <a:t>Дозачисление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DF12F-794D-40D8-987E-B4018BCC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77" y="1630061"/>
            <a:ext cx="6501348" cy="46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86BF7E-2675-40BD-A016-B52194B1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Мастер по формированию документов </a:t>
            </a:r>
            <a:br>
              <a:rPr lang="ru-RU" dirty="0"/>
            </a:br>
            <a:r>
              <a:rPr lang="ru-RU" dirty="0"/>
              <a:t>на группу слушателей</a:t>
            </a:r>
          </a:p>
        </p:txBody>
      </p:sp>
    </p:spTree>
    <p:extLst>
      <p:ext uri="{BB962C8B-B14F-4D97-AF65-F5344CB8AC3E}">
        <p14:creationId xmlns:p14="http://schemas.microsoft.com/office/powerpoint/2010/main" val="3257495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013464"/>
      </a:dk1>
      <a:lt1>
        <a:srgbClr val="FFFFFF"/>
      </a:lt1>
      <a:dk2>
        <a:srgbClr val="0F72BA"/>
      </a:dk2>
      <a:lt2>
        <a:srgbClr val="F0F1F5"/>
      </a:lt2>
      <a:accent1>
        <a:srgbClr val="0F72BA"/>
      </a:accent1>
      <a:accent2>
        <a:srgbClr val="DF1641"/>
      </a:accent2>
      <a:accent3>
        <a:srgbClr val="F0F1F5"/>
      </a:accent3>
      <a:accent4>
        <a:srgbClr val="5B9AD5"/>
      </a:accent4>
      <a:accent5>
        <a:srgbClr val="013464"/>
      </a:accent5>
      <a:accent6>
        <a:srgbClr val="F0F1F5"/>
      </a:accent6>
      <a:hlink>
        <a:srgbClr val="0F72BA"/>
      </a:hlink>
      <a:folHlink>
        <a:srgbClr val="919699"/>
      </a:folHlink>
    </a:clrScheme>
    <a:fontScheme name="Presentation SB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офтБалансбло_шаблон" id="{1EDBC166-912E-A249-8B8E-C042751D601A}" vid="{6E412F95-09A3-8940-A78C-B487CE6960C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13554</TotalTime>
  <Words>550</Words>
  <Application>Microsoft Office PowerPoint</Application>
  <PresentationFormat>Широкоэкранный</PresentationFormat>
  <Paragraphs>129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Roboto</vt:lpstr>
      <vt:lpstr>Roboto Light</vt:lpstr>
      <vt:lpstr>Tahoma</vt:lpstr>
      <vt:lpstr>Segoe UI</vt:lpstr>
      <vt:lpstr>Roboto Light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 по формированию документов  на группу слушателей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Учет контрактов с юридическими лицами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Обработка по формированию файла выгрузки в Министерство труда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sb-vnedr.ru;СофтБаланс</dc:creator>
  <cp:keywords/>
  <dc:description/>
  <cp:lastModifiedBy>Григорьев Игорь</cp:lastModifiedBy>
  <cp:revision>844</cp:revision>
  <cp:lastPrinted>2024-03-27T11:42:46Z</cp:lastPrinted>
  <dcterms:created xsi:type="dcterms:W3CDTF">2019-10-17T14:24:11Z</dcterms:created>
  <dcterms:modified xsi:type="dcterms:W3CDTF">2024-03-27T15:50:08Z</dcterms:modified>
  <cp:category/>
</cp:coreProperties>
</file>