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1"/>
  </p:notesMasterIdLst>
  <p:handoutMasterIdLst>
    <p:handoutMasterId r:id="rId52"/>
  </p:handoutMasterIdLst>
  <p:sldIdLst>
    <p:sldId id="256" r:id="rId2"/>
    <p:sldId id="304" r:id="rId3"/>
    <p:sldId id="302" r:id="rId4"/>
    <p:sldId id="305" r:id="rId5"/>
    <p:sldId id="307" r:id="rId6"/>
    <p:sldId id="308" r:id="rId7"/>
    <p:sldId id="309" r:id="rId8"/>
    <p:sldId id="310" r:id="rId9"/>
    <p:sldId id="311" r:id="rId10"/>
    <p:sldId id="312" r:id="rId11"/>
    <p:sldId id="315" r:id="rId12"/>
    <p:sldId id="316" r:id="rId13"/>
    <p:sldId id="317" r:id="rId14"/>
    <p:sldId id="318" r:id="rId15"/>
    <p:sldId id="319" r:id="rId16"/>
    <p:sldId id="320" r:id="rId17"/>
    <p:sldId id="351" r:id="rId18"/>
    <p:sldId id="359" r:id="rId19"/>
    <p:sldId id="348" r:id="rId20"/>
    <p:sldId id="342" r:id="rId21"/>
    <p:sldId id="341" r:id="rId22"/>
    <p:sldId id="344" r:id="rId23"/>
    <p:sldId id="343" r:id="rId24"/>
    <p:sldId id="345" r:id="rId25"/>
    <p:sldId id="346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21" r:id="rId34"/>
    <p:sldId id="322" r:id="rId35"/>
    <p:sldId id="323" r:id="rId36"/>
    <p:sldId id="324" r:id="rId37"/>
    <p:sldId id="325" r:id="rId38"/>
    <p:sldId id="349" r:id="rId39"/>
    <p:sldId id="350" r:id="rId40"/>
    <p:sldId id="326" r:id="rId41"/>
    <p:sldId id="327" r:id="rId42"/>
    <p:sldId id="328" r:id="rId43"/>
    <p:sldId id="335" r:id="rId44"/>
    <p:sldId id="334" r:id="rId45"/>
    <p:sldId id="336" r:id="rId46"/>
    <p:sldId id="337" r:id="rId47"/>
    <p:sldId id="347" r:id="rId48"/>
    <p:sldId id="338" r:id="rId49"/>
    <p:sldId id="340" r:id="rId5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1D4971"/>
    <a:srgbClr val="CC0000"/>
    <a:srgbClr val="B6B6B6"/>
    <a:srgbClr val="245A8C"/>
    <a:srgbClr val="9EABCE"/>
    <a:srgbClr val="232323"/>
    <a:srgbClr val="2D7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566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789A6-CE87-411A-95FC-B81B28411220}" type="doc">
      <dgm:prSet loTypeId="urn:microsoft.com/office/officeart/2005/8/layout/radial3" loCatId="relationship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C707B7BE-E092-4346-9F65-9AD63A7AEB7D}">
      <dgm:prSet phldrT="[Текст]" phldr="1"/>
      <dgm:spPr/>
      <dgm:t>
        <a:bodyPr/>
        <a:lstStyle/>
        <a:p>
          <a:endParaRPr lang="ru-RU" dirty="0"/>
        </a:p>
      </dgm:t>
    </dgm:pt>
    <dgm:pt modelId="{320E44B2-184C-4BA9-B536-6F243087CA12}" type="parTrans" cxnId="{ADDEABD8-55D5-4995-9140-56B95DB76995}">
      <dgm:prSet/>
      <dgm:spPr/>
      <dgm:t>
        <a:bodyPr/>
        <a:lstStyle/>
        <a:p>
          <a:endParaRPr lang="ru-RU"/>
        </a:p>
      </dgm:t>
    </dgm:pt>
    <dgm:pt modelId="{D1300AF9-3A36-4743-8A87-819D42387108}" type="sibTrans" cxnId="{ADDEABD8-55D5-4995-9140-56B95DB76995}">
      <dgm:prSet/>
      <dgm:spPr/>
      <dgm:t>
        <a:bodyPr/>
        <a:lstStyle/>
        <a:p>
          <a:endParaRPr lang="ru-RU"/>
        </a:p>
      </dgm:t>
    </dgm:pt>
    <dgm:pt modelId="{31A731E5-B8EC-4311-9BF1-709168FA4714}">
      <dgm:prSet phldrT="[Текст]"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Приемная комиссия</a:t>
          </a:r>
        </a:p>
      </dgm:t>
    </dgm:pt>
    <dgm:pt modelId="{2DC207B6-8DB3-4AC7-B4C6-3035FDAB1F60}" type="parTrans" cxnId="{DA6F49BB-FA94-457C-A95D-0FD6B34D22B3}">
      <dgm:prSet/>
      <dgm:spPr/>
      <dgm:t>
        <a:bodyPr/>
        <a:lstStyle/>
        <a:p>
          <a:endParaRPr lang="ru-RU"/>
        </a:p>
      </dgm:t>
    </dgm:pt>
    <dgm:pt modelId="{B320C886-4FBA-4601-9A39-61DE5A63ECC2}" type="sibTrans" cxnId="{DA6F49BB-FA94-457C-A95D-0FD6B34D22B3}">
      <dgm:prSet/>
      <dgm:spPr/>
      <dgm:t>
        <a:bodyPr/>
        <a:lstStyle/>
        <a:p>
          <a:endParaRPr lang="ru-RU"/>
        </a:p>
      </dgm:t>
    </dgm:pt>
    <dgm:pt modelId="{E32D467F-B01A-40AC-ACF9-01618621271A}">
      <dgm:prSet phldrT="[Текст]"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Учебная часть</a:t>
          </a:r>
        </a:p>
      </dgm:t>
    </dgm:pt>
    <dgm:pt modelId="{65061F26-C045-4BEA-B36E-39A8D77939F0}" type="parTrans" cxnId="{126996FE-44E6-47B4-84FF-DA4B27198D5A}">
      <dgm:prSet/>
      <dgm:spPr/>
      <dgm:t>
        <a:bodyPr/>
        <a:lstStyle/>
        <a:p>
          <a:endParaRPr lang="ru-RU"/>
        </a:p>
      </dgm:t>
    </dgm:pt>
    <dgm:pt modelId="{57A0303F-34FB-4E2D-8F95-6C55C35EBF8B}" type="sibTrans" cxnId="{126996FE-44E6-47B4-84FF-DA4B27198D5A}">
      <dgm:prSet/>
      <dgm:spPr/>
      <dgm:t>
        <a:bodyPr/>
        <a:lstStyle/>
        <a:p>
          <a:endParaRPr lang="ru-RU"/>
        </a:p>
      </dgm:t>
    </dgm:pt>
    <dgm:pt modelId="{2A20DDD1-6C4E-455C-A87F-37785FC2283B}">
      <dgm:prSet phldrT="[Текст]"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Бухгалтерия</a:t>
          </a:r>
        </a:p>
      </dgm:t>
    </dgm:pt>
    <dgm:pt modelId="{DA8F6240-5A1D-4E89-B786-F48BB5EE56EF}" type="parTrans" cxnId="{99F8B2B0-A9BF-4FD0-BA16-4CDC830C2EE0}">
      <dgm:prSet/>
      <dgm:spPr/>
      <dgm:t>
        <a:bodyPr/>
        <a:lstStyle/>
        <a:p>
          <a:endParaRPr lang="ru-RU"/>
        </a:p>
      </dgm:t>
    </dgm:pt>
    <dgm:pt modelId="{4F15D42B-104F-4D02-8642-59AD4E9E28A7}" type="sibTrans" cxnId="{99F8B2B0-A9BF-4FD0-BA16-4CDC830C2EE0}">
      <dgm:prSet/>
      <dgm:spPr/>
      <dgm:t>
        <a:bodyPr/>
        <a:lstStyle/>
        <a:p>
          <a:endParaRPr lang="ru-RU"/>
        </a:p>
      </dgm:t>
    </dgm:pt>
    <dgm:pt modelId="{99BE2512-2BE6-4C49-88C3-17CDC366C102}">
      <dgm:prSet phldrT="[Текст]"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Отдел кадров</a:t>
          </a:r>
        </a:p>
      </dgm:t>
    </dgm:pt>
    <dgm:pt modelId="{9EEF16F6-BD91-42B9-85A8-C901FEBFFD5A}" type="parTrans" cxnId="{E494246F-E9B6-4DF2-ACD9-5157C68D36C2}">
      <dgm:prSet/>
      <dgm:spPr/>
      <dgm:t>
        <a:bodyPr/>
        <a:lstStyle/>
        <a:p>
          <a:endParaRPr lang="ru-RU"/>
        </a:p>
      </dgm:t>
    </dgm:pt>
    <dgm:pt modelId="{54BEB5FF-149B-49A2-AFAC-6B296927CF14}" type="sibTrans" cxnId="{E494246F-E9B6-4DF2-ACD9-5157C68D36C2}">
      <dgm:prSet/>
      <dgm:spPr/>
      <dgm:t>
        <a:bodyPr/>
        <a:lstStyle/>
        <a:p>
          <a:endParaRPr lang="ru-RU"/>
        </a:p>
      </dgm:t>
    </dgm:pt>
    <dgm:pt modelId="{79BA8F8A-0702-49F0-87BF-C8AE932C111D}">
      <dgm:prSet/>
      <dgm:spPr/>
      <dgm:t>
        <a:bodyPr/>
        <a:lstStyle/>
        <a:p>
          <a:r>
            <a:rPr lang="ru-RU" dirty="0">
              <a:solidFill>
                <a:srgbClr val="CC0000"/>
              </a:solidFill>
              <a:latin typeface="Bahnschrift SemiLight SemiConde" panose="020B0502040204020203" pitchFamily="34" charset="0"/>
            </a:rPr>
            <a:t>Общежитие</a:t>
          </a:r>
        </a:p>
      </dgm:t>
    </dgm:pt>
    <dgm:pt modelId="{2B4AEC01-8970-4330-8D03-06AEAF79DA13}" type="parTrans" cxnId="{49A83ACE-6C17-4912-AAB1-8BF51E0AD33B}">
      <dgm:prSet/>
      <dgm:spPr/>
      <dgm:t>
        <a:bodyPr/>
        <a:lstStyle/>
        <a:p>
          <a:endParaRPr lang="ru-RU"/>
        </a:p>
      </dgm:t>
    </dgm:pt>
    <dgm:pt modelId="{3943EB5D-4A90-493A-A3CF-7039845C85C2}" type="sibTrans" cxnId="{49A83ACE-6C17-4912-AAB1-8BF51E0AD33B}">
      <dgm:prSet/>
      <dgm:spPr/>
      <dgm:t>
        <a:bodyPr/>
        <a:lstStyle/>
        <a:p>
          <a:endParaRPr lang="ru-RU"/>
        </a:p>
      </dgm:t>
    </dgm:pt>
    <dgm:pt modelId="{893AA5C1-D301-467D-84D9-6F5C0B836EF6}" type="pres">
      <dgm:prSet presAssocID="{7E5789A6-CE87-411A-95FC-B81B2841122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275128-A1BF-4D3E-9F4E-22C648326276}" type="pres">
      <dgm:prSet presAssocID="{7E5789A6-CE87-411A-95FC-B81B28411220}" presName="radial" presStyleCnt="0">
        <dgm:presLayoutVars>
          <dgm:animLvl val="ctr"/>
        </dgm:presLayoutVars>
      </dgm:prSet>
      <dgm:spPr/>
    </dgm:pt>
    <dgm:pt modelId="{7BF6C964-A8DE-4796-99A7-A48F9E88BC36}" type="pres">
      <dgm:prSet presAssocID="{C707B7BE-E092-4346-9F65-9AD63A7AEB7D}" presName="centerShape" presStyleLbl="vennNode1" presStyleIdx="0" presStyleCnt="6" custLinFactNeighborX="4314" custLinFactNeighborY="-139"/>
      <dgm:spPr/>
      <dgm:t>
        <a:bodyPr/>
        <a:lstStyle/>
        <a:p>
          <a:endParaRPr lang="ru-RU"/>
        </a:p>
      </dgm:t>
    </dgm:pt>
    <dgm:pt modelId="{3B3BC630-7144-4931-B28E-D1F7A3DC63FA}" type="pres">
      <dgm:prSet presAssocID="{31A731E5-B8EC-4311-9BF1-709168FA4714}" presName="node" presStyleLbl="vennNode1" presStyleIdx="1" presStyleCnt="6" custRadScaleRad="102554" custRadScaleInc="6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B5113-3093-493B-88F1-089A8E265A67}" type="pres">
      <dgm:prSet presAssocID="{E32D467F-B01A-40AC-ACF9-01618621271A}" presName="node" presStyleLbl="vennNode1" presStyleIdx="2" presStyleCnt="6" custRadScaleRad="113968" custRadScaleInc="7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F0CCB6-D83C-4C94-9022-CD97769ADC2B}" type="pres">
      <dgm:prSet presAssocID="{2A20DDD1-6C4E-455C-A87F-37785FC2283B}" presName="node" presStyleLbl="vennNode1" presStyleIdx="3" presStyleCnt="6" custRadScaleRad="112842" custRadScaleInc="-17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55231-C187-4ACE-86A4-26B959151FFA}" type="pres">
      <dgm:prSet presAssocID="{99BE2512-2BE6-4C49-88C3-17CDC366C102}" presName="node" presStyleLbl="vennNode1" presStyleIdx="4" presStyleCnt="6" custRadScaleRad="99938" custRadScaleInc="6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FBE40-7703-4035-A72E-1F7AF85BEE29}" type="pres">
      <dgm:prSet presAssocID="{79BA8F8A-0702-49F0-87BF-C8AE932C111D}" presName="node" presStyleLbl="vennNode1" presStyleIdx="5" presStyleCnt="6" custRadScaleRad="99926" custRadScaleInc="-2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FB67FD-0E1C-453A-82A4-905D04FEC7CA}" type="presOf" srcId="{C707B7BE-E092-4346-9F65-9AD63A7AEB7D}" destId="{7BF6C964-A8DE-4796-99A7-A48F9E88BC36}" srcOrd="0" destOrd="0" presId="urn:microsoft.com/office/officeart/2005/8/layout/radial3"/>
    <dgm:cxn modelId="{F3A09B6F-DD5F-44DF-AB4B-F0F479D9B179}" type="presOf" srcId="{99BE2512-2BE6-4C49-88C3-17CDC366C102}" destId="{B3355231-C187-4ACE-86A4-26B959151FFA}" srcOrd="0" destOrd="0" presId="urn:microsoft.com/office/officeart/2005/8/layout/radial3"/>
    <dgm:cxn modelId="{A03E0DA0-63BA-49E7-BC55-35B7E5014015}" type="presOf" srcId="{7E5789A6-CE87-411A-95FC-B81B28411220}" destId="{893AA5C1-D301-467D-84D9-6F5C0B836EF6}" srcOrd="0" destOrd="0" presId="urn:microsoft.com/office/officeart/2005/8/layout/radial3"/>
    <dgm:cxn modelId="{49A83ACE-6C17-4912-AAB1-8BF51E0AD33B}" srcId="{C707B7BE-E092-4346-9F65-9AD63A7AEB7D}" destId="{79BA8F8A-0702-49F0-87BF-C8AE932C111D}" srcOrd="4" destOrd="0" parTransId="{2B4AEC01-8970-4330-8D03-06AEAF79DA13}" sibTransId="{3943EB5D-4A90-493A-A3CF-7039845C85C2}"/>
    <dgm:cxn modelId="{E494246F-E9B6-4DF2-ACD9-5157C68D36C2}" srcId="{C707B7BE-E092-4346-9F65-9AD63A7AEB7D}" destId="{99BE2512-2BE6-4C49-88C3-17CDC366C102}" srcOrd="3" destOrd="0" parTransId="{9EEF16F6-BD91-42B9-85A8-C901FEBFFD5A}" sibTransId="{54BEB5FF-149B-49A2-AFAC-6B296927CF14}"/>
    <dgm:cxn modelId="{CB67BA08-7D97-48F8-BD23-1E345C8D2221}" type="presOf" srcId="{79BA8F8A-0702-49F0-87BF-C8AE932C111D}" destId="{798FBE40-7703-4035-A72E-1F7AF85BEE29}" srcOrd="0" destOrd="0" presId="urn:microsoft.com/office/officeart/2005/8/layout/radial3"/>
    <dgm:cxn modelId="{126996FE-44E6-47B4-84FF-DA4B27198D5A}" srcId="{C707B7BE-E092-4346-9F65-9AD63A7AEB7D}" destId="{E32D467F-B01A-40AC-ACF9-01618621271A}" srcOrd="1" destOrd="0" parTransId="{65061F26-C045-4BEA-B36E-39A8D77939F0}" sibTransId="{57A0303F-34FB-4E2D-8F95-6C55C35EBF8B}"/>
    <dgm:cxn modelId="{99F8B2B0-A9BF-4FD0-BA16-4CDC830C2EE0}" srcId="{C707B7BE-E092-4346-9F65-9AD63A7AEB7D}" destId="{2A20DDD1-6C4E-455C-A87F-37785FC2283B}" srcOrd="2" destOrd="0" parTransId="{DA8F6240-5A1D-4E89-B786-F48BB5EE56EF}" sibTransId="{4F15D42B-104F-4D02-8642-59AD4E9E28A7}"/>
    <dgm:cxn modelId="{16B8F880-0D1B-44B6-89D2-9B9D8E56B2A6}" type="presOf" srcId="{31A731E5-B8EC-4311-9BF1-709168FA4714}" destId="{3B3BC630-7144-4931-B28E-D1F7A3DC63FA}" srcOrd="0" destOrd="0" presId="urn:microsoft.com/office/officeart/2005/8/layout/radial3"/>
    <dgm:cxn modelId="{EFF16A6C-E282-4093-9771-178CAB001EE2}" type="presOf" srcId="{E32D467F-B01A-40AC-ACF9-01618621271A}" destId="{A19B5113-3093-493B-88F1-089A8E265A67}" srcOrd="0" destOrd="0" presId="urn:microsoft.com/office/officeart/2005/8/layout/radial3"/>
    <dgm:cxn modelId="{ADDEABD8-55D5-4995-9140-56B95DB76995}" srcId="{7E5789A6-CE87-411A-95FC-B81B28411220}" destId="{C707B7BE-E092-4346-9F65-9AD63A7AEB7D}" srcOrd="0" destOrd="0" parTransId="{320E44B2-184C-4BA9-B536-6F243087CA12}" sibTransId="{D1300AF9-3A36-4743-8A87-819D42387108}"/>
    <dgm:cxn modelId="{DA6F49BB-FA94-457C-A95D-0FD6B34D22B3}" srcId="{C707B7BE-E092-4346-9F65-9AD63A7AEB7D}" destId="{31A731E5-B8EC-4311-9BF1-709168FA4714}" srcOrd="0" destOrd="0" parTransId="{2DC207B6-8DB3-4AC7-B4C6-3035FDAB1F60}" sibTransId="{B320C886-4FBA-4601-9A39-61DE5A63ECC2}"/>
    <dgm:cxn modelId="{FED37F41-AF81-4D46-AFE4-4DE071CDA6CB}" type="presOf" srcId="{2A20DDD1-6C4E-455C-A87F-37785FC2283B}" destId="{DCF0CCB6-D83C-4C94-9022-CD97769ADC2B}" srcOrd="0" destOrd="0" presId="urn:microsoft.com/office/officeart/2005/8/layout/radial3"/>
    <dgm:cxn modelId="{D1736C2A-A7AB-4F94-8C2E-19873A642588}" type="presParOf" srcId="{893AA5C1-D301-467D-84D9-6F5C0B836EF6}" destId="{E1275128-A1BF-4D3E-9F4E-22C648326276}" srcOrd="0" destOrd="0" presId="urn:microsoft.com/office/officeart/2005/8/layout/radial3"/>
    <dgm:cxn modelId="{6A0FA8A0-F22E-4416-81C7-365198C980FA}" type="presParOf" srcId="{E1275128-A1BF-4D3E-9F4E-22C648326276}" destId="{7BF6C964-A8DE-4796-99A7-A48F9E88BC36}" srcOrd="0" destOrd="0" presId="urn:microsoft.com/office/officeart/2005/8/layout/radial3"/>
    <dgm:cxn modelId="{AA64802E-049F-43B6-9BCC-8F06D4C6B3A4}" type="presParOf" srcId="{E1275128-A1BF-4D3E-9F4E-22C648326276}" destId="{3B3BC630-7144-4931-B28E-D1F7A3DC63FA}" srcOrd="1" destOrd="0" presId="urn:microsoft.com/office/officeart/2005/8/layout/radial3"/>
    <dgm:cxn modelId="{2418859F-90F0-4D83-99AF-9BBEC2828A81}" type="presParOf" srcId="{E1275128-A1BF-4D3E-9F4E-22C648326276}" destId="{A19B5113-3093-493B-88F1-089A8E265A67}" srcOrd="2" destOrd="0" presId="urn:microsoft.com/office/officeart/2005/8/layout/radial3"/>
    <dgm:cxn modelId="{1DD3D609-2BAC-491B-9992-8AED55972A72}" type="presParOf" srcId="{E1275128-A1BF-4D3E-9F4E-22C648326276}" destId="{DCF0CCB6-D83C-4C94-9022-CD97769ADC2B}" srcOrd="3" destOrd="0" presId="urn:microsoft.com/office/officeart/2005/8/layout/radial3"/>
    <dgm:cxn modelId="{CEB70B80-2510-4D0A-B34A-EAB17CD0E055}" type="presParOf" srcId="{E1275128-A1BF-4D3E-9F4E-22C648326276}" destId="{B3355231-C187-4ACE-86A4-26B959151FFA}" srcOrd="4" destOrd="0" presId="urn:microsoft.com/office/officeart/2005/8/layout/radial3"/>
    <dgm:cxn modelId="{2624D826-20DF-44A9-AD91-7D9026A8DD85}" type="presParOf" srcId="{E1275128-A1BF-4D3E-9F4E-22C648326276}" destId="{798FBE40-7703-4035-A72E-1F7AF85BEE2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6C964-A8DE-4796-99A7-A48F9E88BC36}">
      <dsp:nvSpPr>
        <dsp:cNvPr id="0" name=""/>
        <dsp:cNvSpPr/>
      </dsp:nvSpPr>
      <dsp:spPr>
        <a:xfrm>
          <a:off x="2564621" y="1207364"/>
          <a:ext cx="2810554" cy="2810554"/>
        </a:xfrm>
        <a:prstGeom prst="ellipse">
          <a:avLst/>
        </a:prstGeom>
        <a:solidFill>
          <a:schemeClr val="accent4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 dirty="0"/>
        </a:p>
      </dsp:txBody>
      <dsp:txXfrm>
        <a:off x="2976217" y="1618960"/>
        <a:ext cx="1987362" cy="1987362"/>
      </dsp:txXfrm>
    </dsp:sp>
    <dsp:sp modelId="{3B3BC630-7144-4931-B28E-D1F7A3DC63FA}">
      <dsp:nvSpPr>
        <dsp:cNvPr id="0" name=""/>
        <dsp:cNvSpPr/>
      </dsp:nvSpPr>
      <dsp:spPr>
        <a:xfrm>
          <a:off x="3261650" y="46198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956"/>
            <a:satOff val="0"/>
            <a:lumOff val="937"/>
            <a:alphaOff val="6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Приемная комиссия</a:t>
          </a:r>
        </a:p>
      </dsp:txBody>
      <dsp:txXfrm>
        <a:off x="3467448" y="251996"/>
        <a:ext cx="993681" cy="993681"/>
      </dsp:txXfrm>
    </dsp:sp>
    <dsp:sp modelId="{A19B5113-3093-493B-88F1-089A8E265A67}">
      <dsp:nvSpPr>
        <dsp:cNvPr id="0" name=""/>
        <dsp:cNvSpPr/>
      </dsp:nvSpPr>
      <dsp:spPr>
        <a:xfrm>
          <a:off x="5140406" y="1448703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1912"/>
            <a:satOff val="0"/>
            <a:lumOff val="1873"/>
            <a:alphaOff val="12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Учебная часть</a:t>
          </a:r>
        </a:p>
      </dsp:txBody>
      <dsp:txXfrm>
        <a:off x="5346204" y="1654501"/>
        <a:ext cx="993681" cy="993681"/>
      </dsp:txXfrm>
    </dsp:sp>
    <dsp:sp modelId="{DCF0CCB6-D83C-4C94-9022-CD97769ADC2B}">
      <dsp:nvSpPr>
        <dsp:cNvPr id="0" name=""/>
        <dsp:cNvSpPr/>
      </dsp:nvSpPr>
      <dsp:spPr>
        <a:xfrm>
          <a:off x="4661156" y="3274891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2868"/>
            <a:satOff val="0"/>
            <a:lumOff val="2810"/>
            <a:alphaOff val="18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Бухгалтерия</a:t>
          </a:r>
        </a:p>
      </dsp:txBody>
      <dsp:txXfrm>
        <a:off x="4866954" y="3480689"/>
        <a:ext cx="993681" cy="993681"/>
      </dsp:txXfrm>
    </dsp:sp>
    <dsp:sp modelId="{B3355231-C187-4ACE-86A4-26B959151FFA}">
      <dsp:nvSpPr>
        <dsp:cNvPr id="0" name=""/>
        <dsp:cNvSpPr/>
      </dsp:nvSpPr>
      <dsp:spPr>
        <a:xfrm>
          <a:off x="1922338" y="3304127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3824"/>
            <a:satOff val="0"/>
            <a:lumOff val="3746"/>
            <a:alphaOff val="2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Отдел кадров</a:t>
          </a:r>
        </a:p>
      </dsp:txBody>
      <dsp:txXfrm>
        <a:off x="2128136" y="3509925"/>
        <a:ext cx="993681" cy="993681"/>
      </dsp:txXfrm>
    </dsp:sp>
    <dsp:sp modelId="{798FBE40-7703-4035-A72E-1F7AF85BEE29}">
      <dsp:nvSpPr>
        <dsp:cNvPr id="0" name=""/>
        <dsp:cNvSpPr/>
      </dsp:nvSpPr>
      <dsp:spPr>
        <a:xfrm>
          <a:off x="1357752" y="1396088"/>
          <a:ext cx="1405277" cy="1405277"/>
        </a:xfrm>
        <a:prstGeom prst="ellipse">
          <a:avLst/>
        </a:prstGeom>
        <a:solidFill>
          <a:schemeClr val="accent4">
            <a:shade val="80000"/>
            <a:alpha val="50000"/>
            <a:hueOff val="4780"/>
            <a:satOff val="0"/>
            <a:lumOff val="4683"/>
            <a:alphaOff val="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CC0000"/>
              </a:solidFill>
              <a:latin typeface="Bahnschrift SemiLight SemiConde" panose="020B0502040204020203" pitchFamily="34" charset="0"/>
            </a:rPr>
            <a:t>Общежитие</a:t>
          </a:r>
        </a:p>
      </dsp:txBody>
      <dsp:txXfrm>
        <a:off x="1563550" y="1601886"/>
        <a:ext cx="993681" cy="993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97BA-30CD-4E64-9623-CE8535BB96F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DA28B-D96B-4571-A5C2-4A966C914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403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9DD37-2894-4964-9572-E18249284A30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D9D14-BA19-410E-858F-B508BCE6D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014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52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8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84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667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40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9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920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394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46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467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22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008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74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50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00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57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87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449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289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81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379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52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4248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933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082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644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330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4931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8761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318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779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86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192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232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016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349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40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37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A80-A3A0-4992-84AB-681A8CB190D9}" type="datetime1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3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E266-D948-4B18-8FD0-08AB98E5B86B}" type="datetime1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B587-732D-48C7-82E9-0727DB75C97C}" type="datetime1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6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4E80-5252-4075-9BAD-A3D59FD9F603}" type="datetime1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9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FBEA-7AF7-456E-B136-A9EFD62C2F41}" type="datetime1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2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0879-8C6A-4E0E-BA83-D5B6E8030127}" type="datetime1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11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1825-A2E8-41B8-BDE0-99F078A7E062}" type="datetime1">
              <a:rPr lang="ru-RU" smtClean="0"/>
              <a:t>27.03.2024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93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3395-B329-48D7-B36A-DF3BE8A88109}" type="datetime1">
              <a:rPr lang="ru-RU" smtClean="0"/>
              <a:t>27.03.2024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0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737B-B3BD-46A6-8303-BFB0C0C8B7BB}" type="datetime1">
              <a:rPr lang="ru-RU" smtClean="0"/>
              <a:t>27.03.2024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D0AD-ECAD-457B-B6C9-2F9E7F4652AE}" type="datetime1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80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006D-6600-479F-BD46-59D09D17A57F}" type="datetime1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1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87AE9-54CA-4234-8131-9697EE60F7C3}" type="datetime1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8715F-D337-4CA7-83D3-8FC97D817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32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tkspb.ru/" TargetMode="External"/><Relationship Id="rId4" Type="http://schemas.openxmlformats.org/officeDocument/2006/relationships/hyperlink" Target="mailto:mariya@mtkspb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ldskills.ru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1c@ruresh.ru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2033374"/>
            <a:ext cx="89706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Автоматизация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медицинского колледжа с использованием программного продукта «1С:Колледж»: особенности приема, пошаговая схема внедрения программы, комплексная автоматизация"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8941" y="581717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Санкт-Петербург</a:t>
            </a:r>
          </a:p>
          <a:p>
            <a:pPr algn="ctr"/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2024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641" y="205178"/>
            <a:ext cx="7306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Федеральное государственное бюджетное профессиональное образовательное учреждение </a:t>
            </a:r>
          </a:p>
          <a:p>
            <a:r>
              <a:rPr lang="ru-RU" sz="1600" dirty="0">
                <a:ln w="0"/>
                <a:solidFill>
                  <a:schemeClr val="bg1"/>
                </a:solidFill>
                <a:latin typeface="Bahnschrift SemiBold" panose="020B0502040204020203" pitchFamily="34" charset="0"/>
              </a:rPr>
              <a:t>«Санкт-Петербургский медико-технический колледж </a:t>
            </a:r>
            <a:br>
              <a:rPr lang="ru-RU" sz="1600" dirty="0">
                <a:ln w="0"/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ru-RU" sz="1600" dirty="0">
                <a:ln w="0"/>
                <a:solidFill>
                  <a:schemeClr val="bg1"/>
                </a:solidFill>
                <a:latin typeface="Bahnschrift SemiBold" panose="020B0502040204020203" pitchFamily="34" charset="0"/>
              </a:rPr>
              <a:t>Федерального медико-биологического агентства»</a:t>
            </a:r>
          </a:p>
          <a:p>
            <a:pPr algn="ctr"/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45" y="-102884"/>
            <a:ext cx="2025879" cy="13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0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Схема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830" y="-116459"/>
            <a:ext cx="2152154" cy="1347113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4CE80F4B-20E7-4574-96DA-D337D20EC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538" t="24801" r="8826" b="38800"/>
          <a:stretch/>
        </p:blipFill>
        <p:spPr>
          <a:xfrm>
            <a:off x="161580" y="3233257"/>
            <a:ext cx="8816529" cy="252566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FB0846-FCCF-4E6E-A49E-0001869025CF}"/>
              </a:ext>
            </a:extLst>
          </p:cNvPr>
          <p:cNvSpPr/>
          <p:nvPr/>
        </p:nvSpPr>
        <p:spPr>
          <a:xfrm>
            <a:off x="161580" y="1535989"/>
            <a:ext cx="892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SemiLight SemiConde" panose="020B0502040204020203" pitchFamily="34" charset="0"/>
              </a:rPr>
              <a:t>Была выстроена стратегия и разработана схема внедрения программы.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AD8B61-9593-4EAB-863A-3E79034A51A0}"/>
              </a:ext>
            </a:extLst>
          </p:cNvPr>
          <p:cNvSpPr/>
          <p:nvPr/>
        </p:nvSpPr>
        <p:spPr>
          <a:xfrm>
            <a:off x="161580" y="2107624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Система охватывает все сферы деятельности колледжа. Включает в себя взаимодействие структурных подразделений, проведение анализа, ведение учета от учебного процесса до финансового.</a:t>
            </a:r>
            <a:endParaRPr lang="ru-RU" dirty="0">
              <a:latin typeface="Bahnschrift SemiLight SemiConde" panose="020B0502040204020203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15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Этапы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5" y="-116459"/>
            <a:ext cx="2100879" cy="13471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895CC6-9238-45F1-AECE-10EF216CEA0F}"/>
              </a:ext>
            </a:extLst>
          </p:cNvPr>
          <p:cNvSpPr/>
          <p:nvPr/>
        </p:nvSpPr>
        <p:spPr>
          <a:xfrm>
            <a:off x="42111" y="1347113"/>
            <a:ext cx="9101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«Приемная комиссия» – первый автоматизированный блок системы.</a:t>
            </a:r>
          </a:p>
          <a:p>
            <a:r>
              <a:rPr 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На сегодняшний день прием абитуриентов полностью автоматизирован.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1689"/>
          <a:stretch/>
        </p:blipFill>
        <p:spPr bwMode="auto">
          <a:xfrm>
            <a:off x="122348" y="2191537"/>
            <a:ext cx="8899301" cy="3607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948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Этапы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5" y="-116459"/>
            <a:ext cx="2100879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4305" y="86132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Планы приема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7522" b="23865"/>
          <a:stretch/>
        </p:blipFill>
        <p:spPr bwMode="auto">
          <a:xfrm>
            <a:off x="164122" y="1432079"/>
            <a:ext cx="8516815" cy="4825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09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Этапы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ru-RU" sz="16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42" y="-116459"/>
            <a:ext cx="2075242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4305" y="861322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Рейтинги абитуриентов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5"/>
          <a:srcRect b="42167"/>
          <a:stretch/>
        </p:blipFill>
        <p:spPr bwMode="auto">
          <a:xfrm>
            <a:off x="122348" y="1840146"/>
            <a:ext cx="8963513" cy="2882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12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88" y="-116459"/>
            <a:ext cx="2066696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Интеграция с сайтом организации на базе 1С-Битрикс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0985" t="8854" r="14187" b="6223"/>
          <a:stretch/>
        </p:blipFill>
        <p:spPr>
          <a:xfrm>
            <a:off x="2002721" y="1842355"/>
            <a:ext cx="6842304" cy="43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E32693-0BD8-4C69-8455-338CD6C61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56" y="1538638"/>
            <a:ext cx="3529205" cy="500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3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50" y="-116459"/>
            <a:ext cx="2092334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Интеграция с сайтом организации на базе 1С-Битрикс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31EA10-A1B8-41E3-9F5C-63FDE519F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25" y="1672239"/>
            <a:ext cx="8498803" cy="38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Интеграция с сайтом организации на базе 1С-Битрикс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4364F8-B8EB-494C-9A14-2DC560FF3F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573" b="5948"/>
          <a:stretch/>
        </p:blipFill>
        <p:spPr>
          <a:xfrm>
            <a:off x="231427" y="1538639"/>
            <a:ext cx="4018008" cy="49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8D80F-15DD-4BF8-BC5E-33FD290FDC93}"/>
              </a:ext>
            </a:extLst>
          </p:cNvPr>
          <p:cNvSpPr txBox="1"/>
          <p:nvPr/>
        </p:nvSpPr>
        <p:spPr>
          <a:xfrm>
            <a:off x="4430934" y="1450145"/>
            <a:ext cx="4468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Была сделана доработка и интеграция сайта колледжа с программой 1С.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Отпала необходимость заполнять данные абитуриентов вручную. Абитуриент может зайти на сайт и подать свое заявление </a:t>
            </a:r>
            <a:r>
              <a:rPr lang="en-US" dirty="0">
                <a:latin typeface="Bahnschrift Light SemiCondensed" panose="020B0502040204020203" pitchFamily="34" charset="0"/>
              </a:rPr>
              <a:t>on-line</a:t>
            </a:r>
            <a:r>
              <a:rPr lang="ru-RU" dirty="0">
                <a:latin typeface="Bahnschrift Light SemiCondensed" panose="020B0502040204020203" pitchFamily="34" charset="0"/>
              </a:rPr>
              <a:t>. Далее база выгружается с сайта в программу 1С.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Сотрудникам приемной комиссии остается зайти в программу и распечатать все необходимые документы: заявление, расписка о приеме документов, журнал регистрации абитуриентов.</a:t>
            </a:r>
          </a:p>
        </p:txBody>
      </p:sp>
    </p:spTree>
    <p:extLst>
      <p:ext uri="{BB962C8B-B14F-4D97-AF65-F5344CB8AC3E}">
        <p14:creationId xmlns:p14="http://schemas.microsoft.com/office/powerpoint/2010/main" val="16131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ФИС ГИА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6" y="1347113"/>
            <a:ext cx="8899301" cy="50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ФИС ГИА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3356"/>
          <a:stretch/>
        </p:blipFill>
        <p:spPr bwMode="auto">
          <a:xfrm>
            <a:off x="122347" y="1435606"/>
            <a:ext cx="8564929" cy="25523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/>
          <a:srcRect b="51368"/>
          <a:stretch/>
        </p:blipFill>
        <p:spPr bwMode="auto">
          <a:xfrm>
            <a:off x="495164" y="4281366"/>
            <a:ext cx="7819293" cy="2074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648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Интеграция </a:t>
            </a:r>
            <a:r>
              <a:rPr lang="ru-RU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ЕПГУ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8D80F-15DD-4BF8-BC5E-33FD290FDC93}"/>
              </a:ext>
            </a:extLst>
          </p:cNvPr>
          <p:cNvSpPr txBox="1"/>
          <p:nvPr/>
        </p:nvSpPr>
        <p:spPr>
          <a:xfrm>
            <a:off x="175845" y="4365848"/>
            <a:ext cx="347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Была сделана доработка и интеграция </a:t>
            </a:r>
            <a:r>
              <a:rPr lang="ru-RU" dirty="0" smtClean="0">
                <a:latin typeface="Bahnschrift Light SemiCondensed" panose="020B0502040204020203" pitchFamily="34" charset="0"/>
              </a:rPr>
              <a:t>ЕПГУ.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r="43461" b="64953"/>
          <a:stretch/>
        </p:blipFill>
        <p:spPr>
          <a:xfrm>
            <a:off x="231426" y="1435607"/>
            <a:ext cx="6667011" cy="252679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286331"/>
              </p:ext>
            </p:extLst>
          </p:nvPr>
        </p:nvGraphicFramePr>
        <p:xfrm>
          <a:off x="3845169" y="3551005"/>
          <a:ext cx="4877915" cy="2769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Brush" r:id="rId7" imgW="10201320" imgH="5791320" progId="">
                  <p:embed/>
                </p:oleObj>
              </mc:Choice>
              <mc:Fallback>
                <p:oleObj name="PBrush" r:id="rId7" imgW="10201320" imgH="5791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45169" y="3551005"/>
                        <a:ext cx="4877915" cy="2769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50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282122"/>
            <a:ext cx="889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40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О докладчике</a:t>
            </a:r>
          </a:p>
          <a:p>
            <a:pPr algn="ctr"/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45" y="-102884"/>
            <a:ext cx="2025879" cy="134711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9451B-6612-415F-88F2-94D003BCBC14}"/>
              </a:ext>
            </a:extLst>
          </p:cNvPr>
          <p:cNvSpPr txBox="1"/>
          <p:nvPr/>
        </p:nvSpPr>
        <p:spPr>
          <a:xfrm>
            <a:off x="1113607" y="2046276"/>
            <a:ext cx="69562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ahnschrift Light SemiCondensed" panose="020B0502040204020203" pitchFamily="34" charset="0"/>
              </a:rPr>
              <a:t>Начальник отдела информационных технологий</a:t>
            </a:r>
            <a:endParaRPr lang="ru-RU" sz="2400" dirty="0">
              <a:latin typeface="Bahnschrift Light SemiCondensed" panose="020B0502040204020203" pitchFamily="34" charset="0"/>
            </a:endParaRPr>
          </a:p>
          <a:p>
            <a:r>
              <a:rPr lang="ru-RU" sz="2400" dirty="0">
                <a:latin typeface="Bahnschrift SemiBold" panose="020B0502040204020203" pitchFamily="34" charset="0"/>
              </a:rPr>
              <a:t>КРАСНЕНКОВА МАРИЯ ИВАНОВНА</a:t>
            </a:r>
          </a:p>
          <a:p>
            <a:endParaRPr lang="ru-RU" sz="2400" b="1" dirty="0">
              <a:latin typeface="Bahnschrift Light SemiCondensed" panose="020B0502040204020203" pitchFamily="34" charset="0"/>
            </a:endParaRPr>
          </a:p>
          <a:p>
            <a:r>
              <a:rPr lang="ru-RU" sz="2400" dirty="0">
                <a:latin typeface="Bahnschrift Light SemiCondensed" panose="020B0502040204020203" pitchFamily="34" charset="0"/>
              </a:rPr>
              <a:t>Контакты: +7-812-575-34-55</a:t>
            </a:r>
          </a:p>
          <a:p>
            <a:r>
              <a:rPr lang="ru-RU" sz="2400" dirty="0">
                <a:latin typeface="Bahnschrift Light SemiCondensed" panose="020B0502040204020203" pitchFamily="34" charset="0"/>
              </a:rPr>
              <a:t>                  +7-911-825-41-12</a:t>
            </a:r>
          </a:p>
          <a:p>
            <a:r>
              <a:rPr lang="ru-RU" sz="2400" dirty="0">
                <a:latin typeface="Bahnschrift Light SemiCondensed" panose="020B0502040204020203" pitchFamily="34" charset="0"/>
              </a:rPr>
              <a:t>	 </a:t>
            </a:r>
            <a:r>
              <a:rPr lang="en-US" sz="2400" dirty="0">
                <a:latin typeface="Bahnschrift Light SemiCondensed" panose="020B0502040204020203" pitchFamily="34" charset="0"/>
                <a:hlinkClick r:id="rId4"/>
              </a:rPr>
              <a:t>mariya@mtkspb</a:t>
            </a:r>
            <a:r>
              <a:rPr lang="ru-RU" sz="2400" dirty="0">
                <a:latin typeface="Bahnschrift Light SemiCondensed" panose="020B0502040204020203" pitchFamily="34" charset="0"/>
                <a:hlinkClick r:id="rId4"/>
              </a:rPr>
              <a:t>.</a:t>
            </a:r>
            <a:r>
              <a:rPr lang="en-US" sz="2400" dirty="0" err="1" smtClean="0">
                <a:latin typeface="Bahnschrift Light SemiCondensed" panose="020B0502040204020203" pitchFamily="34" charset="0"/>
                <a:hlinkClick r:id="rId4"/>
              </a:rPr>
              <a:t>ru</a:t>
            </a:r>
            <a:endParaRPr lang="ru-RU" sz="2400" dirty="0" smtClean="0">
              <a:latin typeface="Bahnschrift Light SemiCondensed" panose="020B0502040204020203" pitchFamily="34" charset="0"/>
            </a:endParaRPr>
          </a:p>
          <a:p>
            <a:endParaRPr lang="en-US" sz="2400" dirty="0" smtClean="0">
              <a:latin typeface="Bahnschrift Light SemiCondensed" panose="020B0502040204020203" pitchFamily="34" charset="0"/>
            </a:endParaRPr>
          </a:p>
          <a:p>
            <a:r>
              <a:rPr lang="ru-RU" sz="2400" dirty="0" smtClean="0">
                <a:latin typeface="Bahnschrift Light SemiCondensed" panose="020B0502040204020203" pitchFamily="34" charset="0"/>
              </a:rPr>
              <a:t>Официальный сайт колледжа: </a:t>
            </a:r>
            <a:r>
              <a:rPr lang="en-US" sz="2400" dirty="0">
                <a:latin typeface="Bahnschrift Light SemiCondensed" panose="020B0502040204020203" pitchFamily="34" charset="0"/>
                <a:hlinkClick r:id="rId5"/>
              </a:rPr>
              <a:t>https://</a:t>
            </a:r>
            <a:r>
              <a:rPr lang="en-US" sz="2400" dirty="0" smtClean="0">
                <a:latin typeface="Bahnschrift Light SemiCondensed" panose="020B0502040204020203" pitchFamily="34" charset="0"/>
                <a:hlinkClick r:id="rId5"/>
              </a:rPr>
              <a:t>mtkspb.ru</a:t>
            </a:r>
            <a:endParaRPr lang="en-US" sz="2400" dirty="0" smtClean="0">
              <a:latin typeface="Bahnschrift Light SemiCondensed" panose="020B0502040204020203" pitchFamily="34" charset="0"/>
            </a:endParaRPr>
          </a:p>
          <a:p>
            <a:endParaRPr lang="ru-RU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1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12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Заявление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CC3ACF-EA68-44C7-B886-5DF42968C893}"/>
              </a:ext>
            </a:extLst>
          </p:cNvPr>
          <p:cNvSpPr txBox="1"/>
          <p:nvPr/>
        </p:nvSpPr>
        <p:spPr>
          <a:xfrm>
            <a:off x="3968262" y="2379203"/>
            <a:ext cx="5175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 шаблон «Заявление абитуриента». Документ формируется в программе 1С:Колледж. При загрузке базы с абитуриентами автоматически формируется заявление</a:t>
            </a:r>
            <a:r>
              <a:rPr lang="ru-RU" dirty="0" smtClean="0">
                <a:latin typeface="Bahnschrift Light SemiCondensed" panose="020B0502040204020203" pitchFamily="34" charset="0"/>
              </a:rPr>
              <a:t>. Возможна выгрузка в </a:t>
            </a:r>
            <a:r>
              <a:rPr lang="en-US" dirty="0" smtClean="0">
                <a:latin typeface="Bahnschrift Light SemiCondensed" panose="020B0502040204020203" pitchFamily="34" charset="0"/>
              </a:rPr>
              <a:t>Word</a:t>
            </a:r>
            <a:r>
              <a:rPr lang="ru-RU" dirty="0" smtClean="0">
                <a:latin typeface="Bahnschrift Light SemiCondensed" panose="020B0502040204020203" pitchFamily="34" charset="0"/>
              </a:rPr>
              <a:t>.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571078"/>
              </p:ext>
            </p:extLst>
          </p:nvPr>
        </p:nvGraphicFramePr>
        <p:xfrm>
          <a:off x="122346" y="1402862"/>
          <a:ext cx="3807849" cy="5179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Brush" r:id="rId6" imgW="8220240" imgH="11182320" progId="">
                  <p:embed/>
                </p:oleObj>
              </mc:Choice>
              <mc:Fallback>
                <p:oleObj name="PBrush" r:id="rId6" imgW="8220240" imgH="11182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346" y="1402862"/>
                        <a:ext cx="3807849" cy="5179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79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468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Согласие на обработку персональных данных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41ADC-9DEC-4974-86D4-5EDF9BE6DEA6}"/>
              </a:ext>
            </a:extLst>
          </p:cNvPr>
          <p:cNvSpPr txBox="1"/>
          <p:nvPr/>
        </p:nvSpPr>
        <p:spPr>
          <a:xfrm>
            <a:off x="5067656" y="1433662"/>
            <a:ext cx="38632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 шаблон «Согласие на обработку персональных данных».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Документ формируется в программе 1С:Колледж. При загрузке базы с абитуриентами с сайта организации, автоматически формируется согласие на обработку персональных данных.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Сотруднику приемной комиссии нужно только распечатать документ, а Абитуриенту ознакомиться и подписать.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450334-8957-4CA2-9B2E-C38B128421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056" b="7551"/>
          <a:stretch/>
        </p:blipFill>
        <p:spPr>
          <a:xfrm>
            <a:off x="494054" y="1401007"/>
            <a:ext cx="4383993" cy="475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1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364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Журнал регистрации абитуриентов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685B9C-7F87-4365-BCFA-223F666A0F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52"/>
          <a:stretch/>
        </p:blipFill>
        <p:spPr>
          <a:xfrm>
            <a:off x="244076" y="1435605"/>
            <a:ext cx="8603710" cy="370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D41ADC-9DEC-4974-86D4-5EDF9BE6DEA6}"/>
              </a:ext>
            </a:extLst>
          </p:cNvPr>
          <p:cNvSpPr txBox="1"/>
          <p:nvPr/>
        </p:nvSpPr>
        <p:spPr>
          <a:xfrm>
            <a:off x="326270" y="5451407"/>
            <a:ext cx="8696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 шаблон «Журнал регистрации абитуриентов». Документ формируется в программе 1С:Колледж. При завершении приемной комиссии остается распечатать и прошить документ. Ушли от ручного заполнения журнала регистрации.</a:t>
            </a:r>
          </a:p>
        </p:txBody>
      </p:sp>
    </p:spTree>
    <p:extLst>
      <p:ext uri="{BB962C8B-B14F-4D97-AF65-F5344CB8AC3E}">
        <p14:creationId xmlns:p14="http://schemas.microsoft.com/office/powerpoint/2010/main" val="209591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«Приемная комиссия»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67" y="-116459"/>
            <a:ext cx="212651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327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Расписка о приеме документов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811D94-F142-4160-B89E-00E6D3DAA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140" b="5332"/>
          <a:stretch/>
        </p:blipFill>
        <p:spPr>
          <a:xfrm>
            <a:off x="231426" y="1669684"/>
            <a:ext cx="5016381" cy="486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1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Приемная комиссия»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Договор на обучение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BDAFE4-0D87-45BE-807D-4A25979AD7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1028" b="3549"/>
          <a:stretch/>
        </p:blipFill>
        <p:spPr>
          <a:xfrm>
            <a:off x="286008" y="1433484"/>
            <a:ext cx="4056581" cy="449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FAE59E-3D48-4393-9611-75F925A487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49252" b="4018"/>
          <a:stretch/>
        </p:blipFill>
        <p:spPr>
          <a:xfrm>
            <a:off x="4741591" y="1433484"/>
            <a:ext cx="4220236" cy="448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9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Приемная комиссия»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91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Квитанция на оплату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16CE74-CC67-44E1-B6BC-6684054B1A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28411" b="3852"/>
          <a:stretch/>
        </p:blipFill>
        <p:spPr>
          <a:xfrm>
            <a:off x="231619" y="1538638"/>
            <a:ext cx="6703642" cy="506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4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</a:t>
            </a:r>
            <a:r>
              <a:rPr lang="ru-RU" sz="32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«</a:t>
            </a:r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Портал колледжа»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700419"/>
            <a:ext cx="341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Личный кабинет студента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52" y="1435606"/>
            <a:ext cx="8735826" cy="49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7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</a:t>
            </a:r>
            <a:r>
              <a:rPr lang="ru-RU" sz="32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«</a:t>
            </a:r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Портал колледжа»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700419"/>
            <a:ext cx="341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Личный кабинет студента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35" y="1398805"/>
            <a:ext cx="8813415" cy="49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1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</a:t>
            </a:r>
            <a:r>
              <a:rPr lang="ru-RU" sz="32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«</a:t>
            </a:r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Портал колледжа»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700419"/>
            <a:ext cx="341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Личный кабинет студента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19" y="1435605"/>
            <a:ext cx="8564824" cy="481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</a:t>
            </a:r>
            <a:r>
              <a:rPr lang="ru-RU" sz="32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«</a:t>
            </a:r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Портал колледжа»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700419"/>
            <a:ext cx="418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Личный кабинет преподавателя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7" y="1393085"/>
            <a:ext cx="8823583" cy="49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3146" r="18826" b="24131"/>
          <a:stretch/>
        </p:blipFill>
        <p:spPr>
          <a:xfrm>
            <a:off x="5922891" y="1885307"/>
            <a:ext cx="2996704" cy="29700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74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9" y="225656"/>
            <a:ext cx="8899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DFD9C-E5A3-458D-9439-7D8A95FEEB1D}"/>
              </a:ext>
            </a:extLst>
          </p:cNvPr>
          <p:cNvSpPr txBox="1"/>
          <p:nvPr/>
        </p:nvSpPr>
        <p:spPr>
          <a:xfrm>
            <a:off x="171651" y="1387650"/>
            <a:ext cx="8695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C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«Санкт-Петербургский медико-технический колледж»</a:t>
            </a:r>
          </a:p>
          <a:p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относится к Федеральному медико-биологическому агентству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5ADA1-C2E9-45DE-BD82-8A6DEDA1A183}"/>
              </a:ext>
            </a:extLst>
          </p:cNvPr>
          <p:cNvSpPr txBox="1"/>
          <p:nvPr/>
        </p:nvSpPr>
        <p:spPr>
          <a:xfrm>
            <a:off x="171651" y="2046989"/>
            <a:ext cx="869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Колледж начинает свою историю с 1951 года.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B39D6-85F4-4175-8644-FE4659252BB4}"/>
              </a:ext>
            </a:extLst>
          </p:cNvPr>
          <p:cNvSpPr txBox="1"/>
          <p:nvPr/>
        </p:nvSpPr>
        <p:spPr>
          <a:xfrm>
            <a:off x="171651" y="2416321"/>
            <a:ext cx="8695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Готовит специалистов по программам обучения: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Медицинская оптика;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Сестринское дело;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Лечебное </a:t>
            </a:r>
            <a:r>
              <a:rPr lang="ru-RU" dirty="0" smtClean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дело;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Технологии индустрии красоты;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Социальная работа;</a:t>
            </a: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В колледже обучается </a:t>
            </a:r>
            <a:r>
              <a:rPr lang="ru-RU" dirty="0" smtClean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1021 студент.</a:t>
            </a:r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Колледж является аккредитационной площадкой по специальности Медицинская </a:t>
            </a:r>
            <a:r>
              <a:rPr lang="ru-RU" dirty="0" smtClean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оптика, Сестринское дело и Лечебное дело.</a:t>
            </a:r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fontAlgn="t"/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ru-RU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Является разработчиком ФГОС СПО по специальности Медицинская оптика.</a:t>
            </a:r>
            <a:endParaRPr lang="en-US" dirty="0">
              <a:latin typeface="Bahnschrift SemiLight SemiConde" panose="020B0502040204020203" pitchFamily="34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404" y="304288"/>
            <a:ext cx="4679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История колледжа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0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</a:t>
            </a:r>
            <a:r>
              <a:rPr lang="ru-RU" sz="32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«</a:t>
            </a:r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Портал колледжа»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700419"/>
            <a:ext cx="418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Личный кабинет преподавателя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1" y="1382122"/>
            <a:ext cx="8843074" cy="49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</a:t>
            </a:r>
            <a:r>
              <a:rPr lang="ru-RU" sz="32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«</a:t>
            </a:r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Портал колледжа»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700419"/>
            <a:ext cx="418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Личный кабинет преподавателя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6" y="1435606"/>
            <a:ext cx="8747993" cy="492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</a:t>
            </a:r>
            <a:r>
              <a:rPr lang="ru-RU" sz="32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«</a:t>
            </a:r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Портал колледжа»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700419"/>
            <a:ext cx="418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Личный кабинет преподавателя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35" y="1388714"/>
            <a:ext cx="8698524" cy="50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116459"/>
            <a:ext cx="1989784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426" y="753930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Учебные группы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60F3F-F835-4700-A7B0-7AFBAB7E1DA7}"/>
              </a:ext>
            </a:extLst>
          </p:cNvPr>
          <p:cNvSpPr txBox="1"/>
          <p:nvPr/>
        </p:nvSpPr>
        <p:spPr>
          <a:xfrm>
            <a:off x="244498" y="5710020"/>
            <a:ext cx="877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В разделе «Учебные группы» видны не только группы, но и численность студентов, кураторов групп и списочный состав группы.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5"/>
          <a:srcRect r="6109" b="5564"/>
          <a:stretch/>
        </p:blipFill>
        <p:spPr bwMode="auto">
          <a:xfrm>
            <a:off x="483574" y="1435606"/>
            <a:ext cx="8176846" cy="4347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193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71" y="-116459"/>
            <a:ext cx="2032513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79549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Приказы о движении контингента</a:t>
            </a:r>
            <a:endParaRPr lang="ru-RU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4B82BD-DC12-497D-A6E2-79D36C90C079}"/>
              </a:ext>
            </a:extLst>
          </p:cNvPr>
          <p:cNvSpPr/>
          <p:nvPr/>
        </p:nvSpPr>
        <p:spPr>
          <a:xfrm>
            <a:off x="238957" y="5941675"/>
            <a:ext cx="878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Учет контингента ведется на 100%. Создаются приказы по движению контингента и по практикам.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r="8476" b="6113"/>
          <a:stretch/>
        </p:blipFill>
        <p:spPr bwMode="auto">
          <a:xfrm>
            <a:off x="375138" y="1389185"/>
            <a:ext cx="8331544" cy="4500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88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21" y="-116459"/>
            <a:ext cx="2135063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79549"/>
            <a:ext cx="2444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Приказы о смене ФИО</a:t>
            </a:r>
            <a:endParaRPr lang="ru-RU" sz="20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5"/>
          <a:srcRect b="6296"/>
          <a:stretch/>
        </p:blipFill>
        <p:spPr bwMode="auto">
          <a:xfrm>
            <a:off x="122347" y="1487122"/>
            <a:ext cx="8968614" cy="4766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46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34" y="-116459"/>
            <a:ext cx="2058150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Справки об обучении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6362"/>
          <a:stretch/>
        </p:blipFill>
        <p:spPr bwMode="auto">
          <a:xfrm>
            <a:off x="70339" y="1538638"/>
            <a:ext cx="9027990" cy="4066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93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«Отделения»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64" y="-116459"/>
            <a:ext cx="2220520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Справки об обучении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297404"/>
              </p:ext>
            </p:extLst>
          </p:nvPr>
        </p:nvGraphicFramePr>
        <p:xfrm>
          <a:off x="1471246" y="1744061"/>
          <a:ext cx="6574815" cy="452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PBrush" r:id="rId6" imgW="8906040" imgH="6124680" progId="">
                  <p:embed/>
                </p:oleObj>
              </mc:Choice>
              <mc:Fallback>
                <p:oleObj name="PBrush" r:id="rId6" imgW="8906040" imgH="6124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1246" y="1744061"/>
                        <a:ext cx="6574815" cy="4521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78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</a:t>
            </a:r>
            <a:r>
              <a:rPr lang="ru-RU" sz="32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«Успеваемость»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71" y="-116459"/>
            <a:ext cx="2032513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79549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Ведомость</a:t>
            </a:r>
            <a:endParaRPr lang="ru-RU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041725"/>
              </p:ext>
            </p:extLst>
          </p:nvPr>
        </p:nvGraphicFramePr>
        <p:xfrm>
          <a:off x="231618" y="1384667"/>
          <a:ext cx="8647375" cy="4868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PBrush" r:id="rId6" imgW="15973560" imgH="8991720" progId="">
                  <p:embed/>
                </p:oleObj>
              </mc:Choice>
              <mc:Fallback>
                <p:oleObj name="PBrush" r:id="rId6" imgW="15973560" imgH="8991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618" y="1384667"/>
                        <a:ext cx="8647375" cy="4868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</a:t>
            </a:r>
            <a:r>
              <a:rPr lang="ru-RU" sz="3200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«Успеваемость»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71" y="-116459"/>
            <a:ext cx="2032513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79549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Ведомость</a:t>
            </a:r>
            <a:endParaRPr lang="ru-RU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83090"/>
              </p:ext>
            </p:extLst>
          </p:nvPr>
        </p:nvGraphicFramePr>
        <p:xfrm>
          <a:off x="2056302" y="1450145"/>
          <a:ext cx="3916606" cy="4988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PBrush" r:id="rId6" imgW="9286920" imgH="11829960" progId="">
                  <p:embed/>
                </p:oleObj>
              </mc:Choice>
              <mc:Fallback>
                <p:oleObj name="PBrush" r:id="rId6" imgW="9286920" imgH="11829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6302" y="1450145"/>
                        <a:ext cx="3916606" cy="4988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68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205178"/>
            <a:ext cx="8899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Как проводился прием абитуриентов </a:t>
            </a:r>
          </a:p>
          <a:p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до 1С:Колледж?</a:t>
            </a:r>
            <a:endParaRPr lang="ru-RU" sz="28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ru-RU" sz="28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4B4C9B-BDAE-45A0-9BBD-E61E80245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9" y="1374622"/>
            <a:ext cx="8793050" cy="506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45" y="-102884"/>
            <a:ext cx="2025879" cy="13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«Учебная часть»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59" y="-116459"/>
            <a:ext cx="2109425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1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Формирование нагрузки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37268"/>
              </p:ext>
            </p:extLst>
          </p:nvPr>
        </p:nvGraphicFramePr>
        <p:xfrm>
          <a:off x="370831" y="1450145"/>
          <a:ext cx="8144519" cy="5011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PBrush" r:id="rId6" imgW="13592160" imgH="8362800" progId="">
                  <p:embed/>
                </p:oleObj>
              </mc:Choice>
              <mc:Fallback>
                <p:oleObj name="PBrush" r:id="rId6" imgW="13592160" imgH="8362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0831" y="1450145"/>
                        <a:ext cx="8144519" cy="5011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69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«Учебная часть»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07" y="-102361"/>
            <a:ext cx="202396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1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Формирование нагрузки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061581"/>
              </p:ext>
            </p:extLst>
          </p:nvPr>
        </p:nvGraphicFramePr>
        <p:xfrm>
          <a:off x="122346" y="1436047"/>
          <a:ext cx="8634791" cy="4978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PBrush" r:id="rId6" imgW="16716240" imgH="9639360" progId="">
                  <p:embed/>
                </p:oleObj>
              </mc:Choice>
              <mc:Fallback>
                <p:oleObj name="PBrush" r:id="rId6" imgW="16716240" imgH="9639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346" y="1436047"/>
                        <a:ext cx="8634791" cy="4978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514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«Учебная часть»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55" y="-116459"/>
            <a:ext cx="2203429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1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Формирование нагрузки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612520"/>
              </p:ext>
            </p:extLst>
          </p:nvPr>
        </p:nvGraphicFramePr>
        <p:xfrm>
          <a:off x="1542375" y="1391139"/>
          <a:ext cx="6059243" cy="5050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PBrush" r:id="rId6" imgW="12192120" imgH="13020840" progId="">
                  <p:embed/>
                </p:oleObj>
              </mc:Choice>
              <mc:Fallback>
                <p:oleObj name="PBrush" r:id="rId6" imgW="12192120" imgH="13020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2375" y="1391139"/>
                        <a:ext cx="6059243" cy="5050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1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«Общежитие»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55" y="-116459"/>
            <a:ext cx="2203429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228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Договора на заселение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D1354F-77CE-4BD5-932C-791ACFAF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0000" b="15990"/>
          <a:stretch/>
        </p:blipFill>
        <p:spPr>
          <a:xfrm>
            <a:off x="231619" y="1590399"/>
            <a:ext cx="5291838" cy="494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0497CC-1FF6-4AD3-A091-04B8CC82C74B}"/>
              </a:ext>
            </a:extLst>
          </p:cNvPr>
          <p:cNvSpPr txBox="1"/>
          <p:nvPr/>
        </p:nvSpPr>
        <p:spPr>
          <a:xfrm>
            <a:off x="5686805" y="1557814"/>
            <a:ext cx="32446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Создана доработка приказов по общежитию.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При зачислении студента в колледж, сразу формируется Договор на проживание в общежитии. 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До приобретения программы, договора (и не только по общежитию) подготавливались в </a:t>
            </a:r>
            <a:r>
              <a:rPr lang="en-US" dirty="0">
                <a:latin typeface="Bahnschrift Light SemiCondensed" panose="020B0502040204020203" pitchFamily="34" charset="0"/>
              </a:rPr>
              <a:t>Word</a:t>
            </a:r>
            <a:r>
              <a:rPr lang="ru-RU" dirty="0">
                <a:latin typeface="Bahnschrift Light SemiCondensed" panose="020B0502040204020203" pitchFamily="34" charset="0"/>
              </a:rPr>
              <a:t>, далее распечатывались и заполнялись студентом вручную.</a:t>
            </a:r>
          </a:p>
        </p:txBody>
      </p:sp>
    </p:spTree>
    <p:extLst>
      <p:ext uri="{BB962C8B-B14F-4D97-AF65-F5344CB8AC3E}">
        <p14:creationId xmlns:p14="http://schemas.microsoft.com/office/powerpoint/2010/main" val="3818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«Общежитие»</a:t>
            </a: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47" y="-116459"/>
            <a:ext cx="2186337" cy="134711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296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Приказы на заселение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1619" y="1450145"/>
            <a:ext cx="8629046" cy="4803174"/>
            <a:chOff x="231619" y="1487122"/>
            <a:chExt cx="5100235" cy="468839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0AA61C7-0D3A-4555-A1A6-7BF6207F5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r="52617" b="26061"/>
            <a:stretch/>
          </p:blipFill>
          <p:spPr>
            <a:xfrm>
              <a:off x="231619" y="1487122"/>
              <a:ext cx="5100235" cy="46883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806219" y="1718303"/>
              <a:ext cx="517326" cy="483984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589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85461" y="0"/>
            <a:ext cx="8152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Стипендия и материальная помощь»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970" y="589908"/>
            <a:ext cx="623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Приказы по решению стипендиальной комиссии 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13918" y="1593915"/>
            <a:ext cx="8716161" cy="3716581"/>
            <a:chOff x="231619" y="1744061"/>
            <a:chExt cx="8716161" cy="371658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9F768D8-F13C-44DE-B7F9-9954164F0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b="24194"/>
            <a:stretch/>
          </p:blipFill>
          <p:spPr>
            <a:xfrm>
              <a:off x="231619" y="1744061"/>
              <a:ext cx="8716161" cy="3716581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4628335" y="1911485"/>
              <a:ext cx="742155" cy="483984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67E836-A371-42BC-943E-A3C925164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9" y="-50907"/>
            <a:ext cx="2170633" cy="1347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AA6E26-EB5E-49C2-A8DD-95991A9324E5}"/>
              </a:ext>
            </a:extLst>
          </p:cNvPr>
          <p:cNvSpPr txBox="1"/>
          <p:nvPr/>
        </p:nvSpPr>
        <p:spPr>
          <a:xfrm>
            <a:off x="264921" y="5443671"/>
            <a:ext cx="871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Сделана доработка приказов по назначению стипендии. После ее интегрировали с программой 1С:Бухгалтерия.</a:t>
            </a:r>
          </a:p>
        </p:txBody>
      </p:sp>
    </p:spTree>
    <p:extLst>
      <p:ext uri="{BB962C8B-B14F-4D97-AF65-F5344CB8AC3E}">
        <p14:creationId xmlns:p14="http://schemas.microsoft.com/office/powerpoint/2010/main" val="6678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20495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Расчеты за платное обучение»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1619" y="666843"/>
            <a:ext cx="3206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Договора со студентами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678581-1109-44C6-AA90-8885917009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0463"/>
          <a:stretch/>
        </p:blipFill>
        <p:spPr>
          <a:xfrm>
            <a:off x="223828" y="1692545"/>
            <a:ext cx="8696338" cy="3890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336673" y="1821333"/>
            <a:ext cx="742155" cy="483984"/>
          </a:xfrm>
          <a:prstGeom prst="rect">
            <a:avLst/>
          </a:prstGeom>
          <a:noFill/>
          <a:ln w="28575">
            <a:solidFill>
              <a:srgbClr val="CC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A61AB-B3BF-4CA3-8D34-86ED10315B5E}"/>
              </a:ext>
            </a:extLst>
          </p:cNvPr>
          <p:cNvSpPr txBox="1"/>
          <p:nvPr/>
        </p:nvSpPr>
        <p:spPr>
          <a:xfrm>
            <a:off x="204004" y="5646628"/>
            <a:ext cx="8716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Создана доработка договоров на обучение. Теперь договоры можно сформировать в программе, распечатать и предоставить студенту для подписания. Или отправить в электронном виде для ознакомления, распечатки и подписания.</a:t>
            </a:r>
          </a:p>
        </p:txBody>
      </p:sp>
    </p:spTree>
    <p:extLst>
      <p:ext uri="{BB962C8B-B14F-4D97-AF65-F5344CB8AC3E}">
        <p14:creationId xmlns:p14="http://schemas.microsoft.com/office/powerpoint/2010/main" val="23246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7" y="335377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Блок «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Профессиональное обучение»</a:t>
            </a:r>
            <a:endParaRPr lang="ru-RU" sz="32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-116459"/>
            <a:ext cx="2237612" cy="13471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CA61AB-B3BF-4CA3-8D34-86ED10315B5E}"/>
              </a:ext>
            </a:extLst>
          </p:cNvPr>
          <p:cNvSpPr txBox="1"/>
          <p:nvPr/>
        </p:nvSpPr>
        <p:spPr>
          <a:xfrm>
            <a:off x="122347" y="1435606"/>
            <a:ext cx="8716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Отделение ДПО также работает в программе 1С:Колледж.</a:t>
            </a:r>
          </a:p>
          <a:p>
            <a:r>
              <a:rPr lang="ru-RU" dirty="0">
                <a:latin typeface="Bahnschrift Light SemiCondensed" panose="020B0502040204020203" pitchFamily="34" charset="0"/>
              </a:rPr>
              <a:t>Создаются: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</a:rPr>
              <a:t>заявки на курсы;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</a:rPr>
              <a:t>зачисление слушателей;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</a:rPr>
              <a:t>договора со слушателями.</a:t>
            </a:r>
          </a:p>
          <a:p>
            <a:endParaRPr lang="ru-RU" dirty="0">
              <a:latin typeface="Bahnschrift Light SemiCondensed" panose="020B0502040204020203" pitchFamily="34" charset="0"/>
            </a:endParaRPr>
          </a:p>
          <a:p>
            <a:r>
              <a:rPr lang="ru-RU" dirty="0">
                <a:latin typeface="Bahnschrift Light SemiCondensed" panose="020B0502040204020203" pitchFamily="34" charset="0"/>
              </a:rPr>
              <a:t>Заказана доработка по приказам на зачисление и отчисление слушателей.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BD187-09B2-473A-B03C-31A882926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42" y="3775433"/>
            <a:ext cx="3637838" cy="1103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546652-C8A6-474E-8519-54F5140A22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009"/>
          <a:stretch/>
        </p:blipFill>
        <p:spPr>
          <a:xfrm>
            <a:off x="4571997" y="3775433"/>
            <a:ext cx="2085750" cy="135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855658-D16D-44DC-9A33-F2E4269FF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42" y="5489674"/>
            <a:ext cx="8001536" cy="86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2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16EBEA-EF39-4852-AC28-8FC2FB383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0262" r="73822" b="22001"/>
          <a:stretch/>
        </p:blipFill>
        <p:spPr>
          <a:xfrm>
            <a:off x="5650016" y="2231292"/>
            <a:ext cx="3231973" cy="4009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6" y="14111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Перспективы развития автоматизации</a:t>
            </a:r>
            <a:endParaRPr lang="ru-RU" sz="32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01" y="-116459"/>
            <a:ext cx="2194883" cy="1347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619" y="666843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Электронный журнал</a:t>
            </a:r>
            <a:endParaRPr lang="ru-RU" sz="2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3048BD-1742-4F63-AEA4-1438F6161B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10625" b="4203"/>
          <a:stretch/>
        </p:blipFill>
        <p:spPr>
          <a:xfrm>
            <a:off x="231619" y="1654239"/>
            <a:ext cx="5971488" cy="360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1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6" y="141112"/>
            <a:ext cx="8899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48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Наш партнер</a:t>
            </a:r>
            <a:endParaRPr lang="ru-RU" sz="48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r>
              <a:rPr lang="ru-RU" sz="3200" dirty="0">
                <a:ln w="0"/>
                <a:solidFill>
                  <a:schemeClr val="bg1"/>
                </a:solidFill>
                <a:latin typeface="Bahnschrift SemiLight SemiConde" panose="020B0502040204020203" pitchFamily="34" charset="0"/>
              </a:rPr>
              <a:t> </a:t>
            </a:r>
            <a:endParaRPr lang="ru-RU" sz="2000" dirty="0">
              <a:ln w="0"/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09" y="-116459"/>
            <a:ext cx="2211975" cy="1347113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E23CBCC8-F061-47DE-8931-39A0125FA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3" y="1605663"/>
            <a:ext cx="7629900" cy="335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895CC6-9238-45F1-AECE-10EF216CEA0F}"/>
              </a:ext>
            </a:extLst>
          </p:cNvPr>
          <p:cNvSpPr/>
          <p:nvPr/>
        </p:nvSpPr>
        <p:spPr>
          <a:xfrm>
            <a:off x="196543" y="5160048"/>
            <a:ext cx="8782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Благодарим ЦКО «Русские решения» за помощь в модернизации колледжа «</a:t>
            </a:r>
            <a:r>
              <a:rPr lang="ru-RU" sz="2400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СПб МТК» и постоянную поддержку!</a:t>
            </a:r>
            <a:endParaRPr lang="ru-RU" sz="2400" dirty="0">
              <a:solidFill>
                <a:srgbClr val="C000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7895CC6-9238-45F1-AECE-10EF216CEA0F}"/>
              </a:ext>
            </a:extLst>
          </p:cNvPr>
          <p:cNvSpPr/>
          <p:nvPr/>
        </p:nvSpPr>
        <p:spPr>
          <a:xfrm>
            <a:off x="180650" y="6027003"/>
            <a:ext cx="8782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Контакты ЦКО: </a:t>
            </a:r>
            <a:r>
              <a:rPr 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8-800-551-00-24,</a:t>
            </a:r>
            <a:r>
              <a:rPr lang="en-US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  <a:hlinkClick r:id="rId6"/>
              </a:rPr>
              <a:t>1c@ruresh.ru</a:t>
            </a:r>
            <a:r>
              <a:rPr lang="ru-RU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,</a:t>
            </a:r>
            <a:r>
              <a:rPr lang="en-US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Skype</a:t>
            </a:r>
            <a:r>
              <a:rPr lang="ru-RU" alt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en-US" alt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 err="1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ruresh</a:t>
            </a:r>
            <a:r>
              <a:rPr lang="ru-RU" altLang="ru-RU" sz="2400" kern="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53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Почему решили перейти на 1С:Колледж?</a:t>
            </a:r>
          </a:p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- Автоматизация документооборота</a:t>
            </a:r>
            <a:endParaRPr lang="ru-RU" sz="2000" b="1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74" y="-99699"/>
            <a:ext cx="1995800" cy="1347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8" y="1433385"/>
            <a:ext cx="8751196" cy="5345679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0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Почему решили перейти на 1С:Колледж?</a:t>
            </a:r>
          </a:p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- Комплексная автоматизация всех направлений работы</a:t>
            </a:r>
            <a:endParaRPr lang="ru-RU" sz="2000" b="1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-116459"/>
            <a:ext cx="2157209" cy="1347113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29701776"/>
              </p:ext>
            </p:extLst>
          </p:nvPr>
        </p:nvGraphicFramePr>
        <p:xfrm>
          <a:off x="602086" y="1450145"/>
          <a:ext cx="7624293" cy="4886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49" y="2987899"/>
            <a:ext cx="1608242" cy="2140102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59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Почему решили перейти на 1С:Колледж?</a:t>
            </a:r>
          </a:p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- Интуитивно понятный интерфейс</a:t>
            </a:r>
            <a:endParaRPr lang="ru-RU" sz="2000" b="1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endParaRPr lang="ru-RU" sz="4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-116459"/>
            <a:ext cx="2157209" cy="1347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2"/>
          <a:stretch/>
        </p:blipFill>
        <p:spPr>
          <a:xfrm>
            <a:off x="122348" y="1450145"/>
            <a:ext cx="8586646" cy="51435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Результаты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-116459"/>
            <a:ext cx="2157209" cy="1347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2250" y="715417"/>
            <a:ext cx="22538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584" y="4909161"/>
            <a:ext cx="889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C0000"/>
                </a:solidFill>
                <a:latin typeface="Bahnschrift SemiLight SemiConde" panose="020B0502040204020203" pitchFamily="34" charset="0"/>
              </a:rPr>
              <a:t>Примерно в 3 раза </a:t>
            </a:r>
            <a:r>
              <a:rPr lang="ru-RU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уменьшился поток документов на бумажных носителях.</a:t>
            </a:r>
          </a:p>
          <a:p>
            <a:r>
              <a:rPr lang="ru-RU" dirty="0">
                <a:solidFill>
                  <a:srgbClr val="CC0000"/>
                </a:solidFill>
                <a:latin typeface="Bahnschrift SemiLight SemiConde" panose="020B0502040204020203" pitchFamily="34" charset="0"/>
              </a:rPr>
              <a:t>На оформление одного приказа уходит около 2 минут.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8500" y="2325862"/>
            <a:ext cx="107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~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57996" y="2567730"/>
            <a:ext cx="7922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в</a:t>
            </a:r>
            <a:r>
              <a:rPr lang="ru-RU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5136" y="2550852"/>
            <a:ext cx="23855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раза</a:t>
            </a:r>
            <a:r>
              <a:rPr lang="ru-RU" dirty="0">
                <a:solidFill>
                  <a:srgbClr val="002060"/>
                </a:solidFill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96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3336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48" y="354862"/>
            <a:ext cx="889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bg1">
                    <a:lumMod val="85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Результаты внедрения 1С:Колледж</a:t>
            </a:r>
          </a:p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endParaRPr lang="ru-RU" sz="3200" dirty="0">
              <a:ln w="0"/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-116459"/>
            <a:ext cx="2157209" cy="1347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5097" y="666843"/>
            <a:ext cx="22538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698" y="4784587"/>
            <a:ext cx="8899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Примерно в 5 раза </a:t>
            </a:r>
            <a:r>
              <a:rPr lang="ru-RU" dirty="0">
                <a:solidFill>
                  <a:srgbClr val="00206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увеличилась скорость обработки документов.</a:t>
            </a:r>
          </a:p>
          <a:p>
            <a:endParaRPr lang="ru-RU" dirty="0">
              <a:solidFill>
                <a:srgbClr val="C000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Ранее в Приемной комиссии обработка одного личного дела абитуриента занимала около 20-30 минут, сейчас – </a:t>
            </a:r>
            <a:r>
              <a:rPr lang="ru-RU" dirty="0" smtClean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5-7 </a:t>
            </a:r>
            <a:r>
              <a:rPr lang="ru-RU" dirty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минут.</a:t>
            </a:r>
          </a:p>
          <a:p>
            <a:endParaRPr lang="ru-RU" dirty="0">
              <a:solidFill>
                <a:srgbClr val="C000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1С:Колледж позволила ряду сотрудников избавиться от лишней бумажной работы.</a:t>
            </a:r>
            <a:endParaRPr lang="ru-RU" dirty="0">
              <a:solidFill>
                <a:srgbClr val="C0000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6221" y="2138837"/>
            <a:ext cx="107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~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715F-D337-4CA7-83D3-8FC97D81726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64237" y="2397417"/>
            <a:ext cx="7922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в</a:t>
            </a:r>
            <a:r>
              <a:rPr lang="ru-RU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5745" y="2397416"/>
            <a:ext cx="18389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раз</a:t>
            </a:r>
            <a:r>
              <a:rPr lang="ru-RU" dirty="0">
                <a:solidFill>
                  <a:srgbClr val="002060"/>
                </a:solidFill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5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1629</TotalTime>
  <Words>1085</Words>
  <Application>Microsoft Office PowerPoint</Application>
  <PresentationFormat>Экран (4:3)</PresentationFormat>
  <Paragraphs>263</Paragraphs>
  <Slides>49</Slides>
  <Notes>38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60" baseType="lpstr">
      <vt:lpstr>Arial</vt:lpstr>
      <vt:lpstr>Bahnschrift Light SemiCondensed</vt:lpstr>
      <vt:lpstr>Bahnschrift SemiBold</vt:lpstr>
      <vt:lpstr>Bahnschrift SemiBold Condensed</vt:lpstr>
      <vt:lpstr>Bahnschrift SemiBold SemiConden</vt:lpstr>
      <vt:lpstr>Bahnschrift SemiLight SemiConde</vt:lpstr>
      <vt:lpstr>Calibri</vt:lpstr>
      <vt:lpstr>Calibri Light</vt:lpstr>
      <vt:lpstr>Times New Roman</vt:lpstr>
      <vt:lpstr>Тема Office</vt:lpstr>
      <vt:lpstr>PBrush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Красненкова М.И.</dc:creator>
  <cp:lastModifiedBy>Красненкова М.И.</cp:lastModifiedBy>
  <cp:revision>142</cp:revision>
  <dcterms:created xsi:type="dcterms:W3CDTF">2017-11-03T08:44:23Z</dcterms:created>
  <dcterms:modified xsi:type="dcterms:W3CDTF">2024-03-27T09:53:23Z</dcterms:modified>
</cp:coreProperties>
</file>