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63" r:id="rId2"/>
    <p:sldId id="301" r:id="rId3"/>
    <p:sldId id="302" r:id="rId4"/>
    <p:sldId id="303" r:id="rId5"/>
    <p:sldId id="304" r:id="rId6"/>
    <p:sldId id="313" r:id="rId7"/>
    <p:sldId id="288" r:id="rId8"/>
    <p:sldId id="316" r:id="rId9"/>
    <p:sldId id="317" r:id="rId10"/>
    <p:sldId id="314" r:id="rId11"/>
    <p:sldId id="290" r:id="rId12"/>
    <p:sldId id="289" r:id="rId13"/>
    <p:sldId id="291" r:id="rId14"/>
    <p:sldId id="292" r:id="rId15"/>
    <p:sldId id="293" r:id="rId16"/>
    <p:sldId id="294" r:id="rId17"/>
    <p:sldId id="295" r:id="rId18"/>
    <p:sldId id="296" r:id="rId19"/>
    <p:sldId id="297" r:id="rId20"/>
    <p:sldId id="298" r:id="rId21"/>
    <p:sldId id="299" r:id="rId22"/>
    <p:sldId id="308" r:id="rId23"/>
    <p:sldId id="312" r:id="rId24"/>
    <p:sldId id="305" r:id="rId25"/>
    <p:sldId id="307" r:id="rId26"/>
  </p:sldIdLst>
  <p:sldSz cx="9144000" cy="6858000" type="screen4x3"/>
  <p:notesSz cx="6858000" cy="9144000"/>
  <p:embeddedFontLst>
    <p:embeddedFont>
      <p:font typeface="微软雅黑" pitchFamily="34" charset="-122"/>
      <p:regular r:id="rId27"/>
      <p:bold r:id="rId28"/>
    </p:embeddedFont>
    <p:embeddedFont>
      <p:font typeface="Calibri" pitchFamily="34" charset="0"/>
      <p:regular r:id="rId29"/>
      <p:bold r:id="rId30"/>
      <p:italic r:id="rId31"/>
      <p:boldItalic r:id="rId32"/>
    </p:embeddedFont>
    <p:embeddedFont>
      <p:font typeface="Hiragino Sans GB W3" charset="-122"/>
      <p:regular r:id="rId33"/>
    </p:embeddedFont>
    <p:embeddedFont>
      <p:font typeface="News Gothic MT"/>
      <p:regular r:id="rId34"/>
    </p:embeddedFont>
    <p:embeddedFont>
      <p:font typeface="Arial Unicode MS" pitchFamily="34" charset="-122"/>
      <p:regular r:id="rId35"/>
    </p:embeddedFont>
    <p:embeddedFont>
      <p:font typeface="Calibri Light" pitchFamily="34" charset="0"/>
      <p:regular r:id="rId36"/>
      <p:italic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5EC"/>
    <a:srgbClr val="EAE9EE"/>
    <a:srgbClr val="0F5E2E"/>
    <a:srgbClr val="BFBFBF"/>
    <a:srgbClr val="F2F2F2"/>
    <a:srgbClr val="5A9E2C"/>
    <a:srgbClr val="FFC000"/>
    <a:srgbClr val="947520"/>
    <a:srgbClr val="764B29"/>
    <a:srgbClr val="EED6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834" autoAdjust="0"/>
    <p:restoredTop sz="94660"/>
  </p:normalViewPr>
  <p:slideViewPr>
    <p:cSldViewPr snapToGrid="0">
      <p:cViewPr>
        <p:scale>
          <a:sx n="75" d="100"/>
          <a:sy n="75" d="100"/>
        </p:scale>
        <p:origin x="-1818" y="-3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2743279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157089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3176302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457200" y="6356350"/>
            <a:ext cx="2133600" cy="365125"/>
          </a:xfrm>
        </p:spPr>
        <p:txBody>
          <a:bodyPr/>
          <a:lstStyle>
            <a:lvl1pPr>
              <a:defRPr/>
            </a:lvl1pPr>
          </a:lstStyle>
          <a:p>
            <a:fld id="{3939D5F5-9748-457D-A1B3-7190476FF30A}" type="datetime1">
              <a:rPr lang="zh-CN" altLang="en-US"/>
              <a:pPr/>
              <a:t>2015/4/7</a:t>
            </a:fld>
            <a:endParaRPr lang="zh-CN" altLang="en-US" sz="1800">
              <a:solidFill>
                <a:schemeClr val="tx1"/>
              </a:solidFill>
              <a:latin typeface="Arial" panose="020B0604020202020204" pitchFamily="34" charset="0"/>
              <a:ea typeface="+mn-ea"/>
            </a:endParaRPr>
          </a:p>
        </p:txBody>
      </p:sp>
      <p:sp>
        <p:nvSpPr>
          <p:cNvPr id="4" name="页脚占位符 3"/>
          <p:cNvSpPr>
            <a:spLocks noGrp="1"/>
          </p:cNvSpPr>
          <p:nvPr>
            <p:ph type="ftr" sz="quarter" idx="11"/>
          </p:nvPr>
        </p:nvSpPr>
        <p:spPr>
          <a:xfrm>
            <a:off x="3124200" y="6356350"/>
            <a:ext cx="28956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553200" y="6356350"/>
            <a:ext cx="2133600" cy="365125"/>
          </a:xfrm>
        </p:spPr>
        <p:txBody>
          <a:bodyPr/>
          <a:lstStyle>
            <a:lvl1pPr>
              <a:defRPr/>
            </a:lvl1pPr>
          </a:lstStyle>
          <a:p>
            <a:fld id="{67597E1C-323D-49D3-B5BC-20D6A6E73F36}" type="slidenum">
              <a:rPr lang="zh-CN" altLang="en-US"/>
              <a:pPr/>
              <a:t>‹#›</a:t>
            </a:fld>
            <a:endParaRPr lang="zh-CN" altLang="en-US" sz="1800">
              <a:solidFill>
                <a:schemeClr val="tx1"/>
              </a:solidFill>
              <a:latin typeface="Arial" panose="020B0604020202020204" pitchFamily="34" charset="0"/>
              <a:ea typeface="+mn-ea"/>
            </a:endParaRPr>
          </a:p>
        </p:txBody>
      </p:sp>
    </p:spTree>
    <p:extLst>
      <p:ext uri="{BB962C8B-B14F-4D97-AF65-F5344CB8AC3E}">
        <p14:creationId xmlns:p14="http://schemas.microsoft.com/office/powerpoint/2010/main" xmlns="" val="10706148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32954268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26151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1509436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182836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320874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222234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2792494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3954DF7-C1C6-40D4-BB57-D0065274E43E}" type="datetimeFigureOut">
              <a:rPr lang="zh-CN" altLang="en-US" smtClean="0"/>
              <a:pPr/>
              <a:t>2015/4/7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3242236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54DF7-C1C6-40D4-BB57-D0065274E43E}" type="datetimeFigureOut">
              <a:rPr lang="zh-CN" altLang="en-US" smtClean="0"/>
              <a:pPr/>
              <a:t>2015/4/7</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8D2F3-4212-47C9-B388-8047BD28207A}" type="slidenum">
              <a:rPr lang="zh-CN" altLang="en-US" smtClean="0"/>
              <a:pPr/>
              <a:t>‹#›</a:t>
            </a:fld>
            <a:endParaRPr lang="zh-CN" altLang="en-US"/>
          </a:p>
        </p:txBody>
      </p:sp>
    </p:spTree>
    <p:extLst>
      <p:ext uri="{BB962C8B-B14F-4D97-AF65-F5344CB8AC3E}">
        <p14:creationId xmlns:p14="http://schemas.microsoft.com/office/powerpoint/2010/main" xmlns="" val="1404647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14.jpeg"/><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hyperlink" Target="mailto:fanap@cqupt.edu.cn" TargetMode="External"/><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4"/>
          <p:cNvSpPr>
            <a:spLocks noChangeArrowheads="1"/>
          </p:cNvSpPr>
          <p:nvPr/>
        </p:nvSpPr>
        <p:spPr bwMode="auto">
          <a:xfrm>
            <a:off x="11712644" y="-1781535"/>
            <a:ext cx="61436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miter lim="800000"/>
                <a:headEnd/>
                <a:tailEnd/>
              </a14:hiddenLine>
            </a:ext>
          </a:extLst>
        </p:spPr>
        <p:txBody>
          <a:bodyPr>
            <a:spAutoFit/>
          </a:bodyPr>
          <a:lstStyle/>
          <a:p>
            <a:r>
              <a:rPr lang="en-US" altLang="zh-CN" sz="32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32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2" name="图片 31"/>
          <p:cNvPicPr>
            <a:picLocks noChangeAspect="1"/>
          </p:cNvPicPr>
          <p:nvPr/>
        </p:nvPicPr>
        <p:blipFill rotWithShape="1">
          <a:blip r:embed="rId2" cstate="print">
            <a:extLst>
              <a:ext uri="{28A0092B-C50C-407E-A947-70E740481C1C}">
                <a14:useLocalDpi xmlns:a14="http://schemas.microsoft.com/office/drawing/2010/main" xmlns="" val="0"/>
              </a:ext>
            </a:extLst>
          </a:blip>
          <a:srcRect t="23095"/>
          <a:stretch/>
        </p:blipFill>
        <p:spPr>
          <a:xfrm>
            <a:off x="0" y="-23446"/>
            <a:ext cx="9144000" cy="2356095"/>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flipH="1">
            <a:off x="0" y="-122643"/>
            <a:ext cx="9144000" cy="3148088"/>
          </a:xfrm>
          <a:prstGeom prst="rect">
            <a:avLst/>
          </a:prstGeom>
        </p:spPr>
      </p:pic>
      <p:pic>
        <p:nvPicPr>
          <p:cNvPr id="46" name="图片 45" descr="未标题-3.png"/>
          <p:cNvPicPr>
            <a:picLocks noChangeAspect="1"/>
          </p:cNvPicPr>
          <p:nvPr/>
        </p:nvPicPr>
        <p:blipFill>
          <a:blip r:embed="rId5" cstate="print"/>
          <a:stretch>
            <a:fillRect/>
          </a:stretch>
        </p:blipFill>
        <p:spPr>
          <a:xfrm>
            <a:off x="0" y="87685"/>
            <a:ext cx="9143999" cy="2931226"/>
          </a:xfrm>
          <a:prstGeom prst="rect">
            <a:avLst/>
          </a:prstGeom>
        </p:spPr>
      </p:pic>
      <p:grpSp>
        <p:nvGrpSpPr>
          <p:cNvPr id="12" name="组合 11"/>
          <p:cNvGrpSpPr/>
          <p:nvPr/>
        </p:nvGrpSpPr>
        <p:grpSpPr>
          <a:xfrm>
            <a:off x="-11918" y="2425667"/>
            <a:ext cx="9172850" cy="2166430"/>
            <a:chOff x="6027489" y="803769"/>
            <a:chExt cx="8869754" cy="2094845"/>
          </a:xfrm>
        </p:grpSpPr>
        <p:pic>
          <p:nvPicPr>
            <p:cNvPr id="6" name="图片 5"/>
            <p:cNvPicPr>
              <a:picLocks noChangeAspect="1"/>
            </p:cNvPicPr>
            <p:nvPr/>
          </p:nvPicPr>
          <p:blipFill rotWithShape="1">
            <a:blip r:embed="rId6">
              <a:extLst>
                <a:ext uri="{28A0092B-C50C-407E-A947-70E740481C1C}">
                  <a14:useLocalDpi xmlns:a14="http://schemas.microsoft.com/office/drawing/2010/main" xmlns="" val="0"/>
                </a:ext>
              </a:extLst>
            </a:blip>
            <a:srcRect r="2999"/>
            <a:stretch/>
          </p:blipFill>
          <p:spPr>
            <a:xfrm>
              <a:off x="6027489" y="803769"/>
              <a:ext cx="8869754" cy="2094845"/>
            </a:xfrm>
            <a:prstGeom prst="rect">
              <a:avLst/>
            </a:prstGeom>
          </p:spPr>
        </p:pic>
        <p:pic>
          <p:nvPicPr>
            <p:cNvPr id="7" name="图片 6"/>
            <p:cNvPicPr>
              <a:picLocks noChangeAspect="1"/>
            </p:cNvPicPr>
            <p:nvPr/>
          </p:nvPicPr>
          <p:blipFill rotWithShape="1">
            <a:blip r:embed="rId7">
              <a:extLst>
                <a:ext uri="{28A0092B-C50C-407E-A947-70E740481C1C}">
                  <a14:useLocalDpi xmlns:a14="http://schemas.microsoft.com/office/drawing/2010/main" xmlns="" val="0"/>
                </a:ext>
              </a:extLst>
            </a:blip>
            <a:srcRect r="3178"/>
            <a:stretch/>
          </p:blipFill>
          <p:spPr>
            <a:xfrm>
              <a:off x="6027489" y="803769"/>
              <a:ext cx="8853381" cy="2094845"/>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810" y="0"/>
            <a:ext cx="9136380" cy="6858000"/>
          </a:xfrm>
          <a:prstGeom prst="rect">
            <a:avLst/>
          </a:prstGeom>
        </p:spPr>
      </p:pic>
      <p:sp>
        <p:nvSpPr>
          <p:cNvPr id="27" name="矩形 26"/>
          <p:cNvSpPr/>
          <p:nvPr/>
        </p:nvSpPr>
        <p:spPr>
          <a:xfrm flipH="1" flipV="1">
            <a:off x="-1519" y="4627416"/>
            <a:ext cx="9144000" cy="2230584"/>
          </a:xfrm>
          <a:prstGeom prst="rect">
            <a:avLst/>
          </a:prstGeom>
          <a:gradFill flip="none" rotWithShape="1">
            <a:gsLst>
              <a:gs pos="0">
                <a:srgbClr val="23772E"/>
              </a:gs>
              <a:gs pos="100000">
                <a:srgbClr val="ABCD05"/>
              </a:gs>
              <a:gs pos="83000">
                <a:srgbClr val="8BC21E"/>
              </a:gs>
              <a:gs pos="64000">
                <a:srgbClr val="76B220"/>
              </a:gs>
              <a:gs pos="42000">
                <a:srgbClr val="5A9E2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直角三角形 32"/>
          <p:cNvSpPr/>
          <p:nvPr/>
        </p:nvSpPr>
        <p:spPr>
          <a:xfrm flipH="1" flipV="1">
            <a:off x="5797306" y="4610067"/>
            <a:ext cx="3363626" cy="2353260"/>
          </a:xfrm>
          <a:prstGeom prst="rtTriangle">
            <a:avLst/>
          </a:prstGeom>
          <a:gradFill flip="none" rotWithShape="1">
            <a:gsLst>
              <a:gs pos="0">
                <a:srgbClr val="23772E"/>
              </a:gs>
              <a:gs pos="100000">
                <a:srgbClr val="76B220"/>
              </a:gs>
              <a:gs pos="77000">
                <a:srgbClr val="5A9E2C"/>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flipH="1">
            <a:off x="6535711" y="4925878"/>
            <a:ext cx="2608288" cy="1932122"/>
          </a:xfrm>
          <a:prstGeom prst="rtTriangle">
            <a:avLst/>
          </a:prstGeom>
          <a:gradFill flip="none" rotWithShape="1">
            <a:gsLst>
              <a:gs pos="0">
                <a:srgbClr val="23772E"/>
              </a:gs>
              <a:gs pos="84000">
                <a:srgbClr val="8BC21E"/>
              </a:gs>
              <a:gs pos="64000">
                <a:srgbClr val="76B220"/>
              </a:gs>
              <a:gs pos="42000">
                <a:srgbClr val="5A9E2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直角三角形 35"/>
          <p:cNvSpPr/>
          <p:nvPr/>
        </p:nvSpPr>
        <p:spPr>
          <a:xfrm flipV="1">
            <a:off x="0" y="4581697"/>
            <a:ext cx="4592609" cy="2804749"/>
          </a:xfrm>
          <a:prstGeom prst="rtTriangle">
            <a:avLst/>
          </a:prstGeom>
          <a:gradFill flip="none" rotWithShape="1">
            <a:gsLst>
              <a:gs pos="100000">
                <a:srgbClr val="ABCD05">
                  <a:alpha val="60000"/>
                </a:srgbClr>
              </a:gs>
              <a:gs pos="41000">
                <a:srgbClr val="8BC21E">
                  <a:alpha val="60000"/>
                </a:srgbClr>
              </a:gs>
              <a:gs pos="0">
                <a:srgbClr val="76B220">
                  <a:alpha val="6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482738" y="6262482"/>
            <a:ext cx="458892" cy="459178"/>
          </a:xfrm>
          <a:prstGeom prst="rect">
            <a:avLst/>
          </a:prstGeom>
          <a:effectLst/>
        </p:spPr>
      </p:pic>
      <p:sp>
        <p:nvSpPr>
          <p:cNvPr id="25" name="矩形 39"/>
          <p:cNvSpPr/>
          <p:nvPr/>
        </p:nvSpPr>
        <p:spPr>
          <a:xfrm>
            <a:off x="333174" y="4982949"/>
            <a:ext cx="7547215" cy="1077218"/>
          </a:xfrm>
          <a:prstGeom prst="rect">
            <a:avLst/>
          </a:prstGeom>
        </p:spPr>
        <p:txBody>
          <a:bodyPr wrap="square">
            <a:spAutoFit/>
          </a:bodyPr>
          <a:lstStyle/>
          <a:p>
            <a:r>
              <a:rPr lang="en-US" altLang="zh-CN" sz="3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News Gothic MT" charset="0"/>
              </a:rPr>
              <a:t>CHONGQING UNIVERSITY OF POSTS </a:t>
            </a:r>
          </a:p>
          <a:p>
            <a:r>
              <a:rPr lang="en-US" altLang="zh-CN" sz="3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News Gothic MT" charset="0"/>
              </a:rPr>
              <a:t>AND TELECOMMUNICATIONS</a:t>
            </a:r>
            <a:endParaRPr lang="zh-CN" altLang="zh-CN" sz="3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endParaRPr>
          </a:p>
        </p:txBody>
      </p:sp>
      <p:sp>
        <p:nvSpPr>
          <p:cNvPr id="34" name="矩形 33"/>
          <p:cNvSpPr/>
          <p:nvPr/>
        </p:nvSpPr>
        <p:spPr>
          <a:xfrm>
            <a:off x="0" y="4581698"/>
            <a:ext cx="9144000" cy="45719"/>
          </a:xfrm>
          <a:prstGeom prst="rect">
            <a:avLst/>
          </a:prstGeom>
          <a:gradFill>
            <a:gsLst>
              <a:gs pos="0">
                <a:srgbClr val="FDD100"/>
              </a:gs>
              <a:gs pos="100000">
                <a:srgbClr val="FDD100"/>
              </a:gs>
              <a:gs pos="60000">
                <a:srgbClr val="F6AA0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rotWithShape="1">
          <a:blip r:embed="rId10" cstate="print">
            <a:extLst>
              <a:ext uri="{28A0092B-C50C-407E-A947-70E740481C1C}">
                <a14:useLocalDpi xmlns:a14="http://schemas.microsoft.com/office/drawing/2010/main" xmlns="" val="0"/>
              </a:ext>
            </a:extLst>
          </a:blip>
          <a:srcRect b="25735"/>
          <a:stretch/>
        </p:blipFill>
        <p:spPr>
          <a:xfrm>
            <a:off x="333174" y="6073125"/>
            <a:ext cx="1760546" cy="418407"/>
          </a:xfrm>
          <a:prstGeom prst="rect">
            <a:avLst/>
          </a:prstGeom>
          <a:effectLst>
            <a:outerShdw blurRad="38100" dist="12700" dir="2700000" algn="tl" rotWithShape="0">
              <a:prstClr val="black">
                <a:alpha val="40000"/>
              </a:prstClr>
            </a:outerShdw>
          </a:effectLst>
        </p:spPr>
      </p:pic>
    </p:spTree>
    <p:extLst>
      <p:ext uri="{BB962C8B-B14F-4D97-AF65-F5344CB8AC3E}">
        <p14:creationId xmlns:p14="http://schemas.microsoft.com/office/powerpoint/2010/main" xmlns="" val="1962557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hidden="1"/>
          <p:cNvPicPr>
            <a:picLocks noChangeAspect="1"/>
          </p:cNvPicPr>
          <p:nvPr/>
        </p:nvPicPr>
        <p:blipFill rotWithShape="1">
          <a:blip r:embed="rId2">
            <a:extLst>
              <a:ext uri="{28A0092B-C50C-407E-A947-70E740481C1C}">
                <a14:useLocalDpi xmlns:a14="http://schemas.microsoft.com/office/drawing/2010/main" xmlns="" val="0"/>
              </a:ext>
            </a:extLst>
          </a:blip>
          <a:srcRect l="14759" r="23438" b="3095"/>
          <a:stretch/>
        </p:blipFill>
        <p:spPr>
          <a:xfrm>
            <a:off x="-726189" y="0"/>
            <a:ext cx="3331739" cy="6858000"/>
          </a:xfrm>
          <a:custGeom>
            <a:avLst/>
            <a:gdLst>
              <a:gd name="connsiteX0" fmla="*/ 0 w 3778624"/>
              <a:gd name="connsiteY0" fmla="*/ 0 h 6858000"/>
              <a:gd name="connsiteX1" fmla="*/ 3349978 w 3778624"/>
              <a:gd name="connsiteY1" fmla="*/ 0 h 6858000"/>
              <a:gd name="connsiteX2" fmla="*/ 3778624 w 3778624"/>
              <a:gd name="connsiteY2" fmla="*/ 6858000 h 6858000"/>
              <a:gd name="connsiteX3" fmla="*/ 0 w 3778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78624" h="6858000">
                <a:moveTo>
                  <a:pt x="0" y="0"/>
                </a:moveTo>
                <a:lnTo>
                  <a:pt x="3349978" y="0"/>
                </a:lnTo>
                <a:lnTo>
                  <a:pt x="3778624" y="6858000"/>
                </a:lnTo>
                <a:lnTo>
                  <a:pt x="0" y="6858000"/>
                </a:lnTo>
                <a:close/>
              </a:path>
            </a:pathLst>
          </a:custGeom>
        </p:spPr>
      </p:pic>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nvPr>
        </p:nvGraphicFramePr>
        <p:xfrm>
          <a:off x="252000" y="1793391"/>
          <a:ext cx="8640000" cy="3266640"/>
        </p:xfrm>
        <a:graphic>
          <a:graphicData uri="http://schemas.openxmlformats.org/drawingml/2006/table">
            <a:tbl>
              <a:tblPr firstRow="1" bandRow="1">
                <a:tableStyleId>{5C22544A-7EE6-4342-B048-85BDC9FD1C3A}</a:tableStyleId>
              </a:tblPr>
              <a:tblGrid>
                <a:gridCol w="2880000"/>
                <a:gridCol w="2880000"/>
                <a:gridCol w="288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PHD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dirty="0" smtClean="0">
                          <a:solidFill>
                            <a:srgbClr val="4C4C4C"/>
                          </a:solidFill>
                          <a:latin typeface="HelveticaNeueLT Pro 67 MdCn" panose="020B0606030502030204" pitchFamily="34" charset="0"/>
                        </a:rPr>
                        <a:t>Communication</a:t>
                      </a:r>
                      <a:r>
                        <a:rPr lang="en-US" altLang="zh-CN" sz="1400" baseline="0" dirty="0" smtClean="0">
                          <a:solidFill>
                            <a:srgbClr val="4C4C4C"/>
                          </a:solidFill>
                          <a:latin typeface="HelveticaNeueLT Pro 67 MdCn" panose="020B0606030502030204" pitchFamily="34" charset="0"/>
                        </a:rPr>
                        <a:t> Engineering</a:t>
                      </a:r>
                      <a:endParaRPr lang="zh-CN" altLang="en-US" sz="1400" dirty="0">
                        <a:solidFill>
                          <a:srgbClr val="4C4C4C"/>
                        </a:solidFill>
                        <a:latin typeface="HelveticaNeueLT Pro 67 MdCn" panose="020B0606030502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Electronics and Communication</a:t>
                      </a: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Information and Communication Engineering</a:t>
                      </a: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dirty="0" smtClean="0">
                          <a:solidFill>
                            <a:schemeClr val="bg1"/>
                          </a:solidFill>
                          <a:latin typeface="HelveticaNeueLT Pro 67 MdCn" panose="020B0606030502030204" pitchFamily="34" charset="0"/>
                        </a:rPr>
                        <a:t>Electronic and Information Engineering</a:t>
                      </a:r>
                      <a:endParaRPr lang="zh-CN" altLang="en-US" sz="1400" dirty="0">
                        <a:solidFill>
                          <a:schemeClr val="bg1"/>
                        </a:solidFill>
                        <a:latin typeface="HelveticaNeueLT Pro 67 MdCn" panose="020B0606030502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altLang="zh-CN" sz="1400" dirty="0" smtClean="0">
                          <a:solidFill>
                            <a:schemeClr val="bg1"/>
                          </a:solidFill>
                          <a:latin typeface="HelveticaNeueLT Pro 67 MdCn" panose="020B0606030502030204" pitchFamily="34" charset="0"/>
                        </a:rPr>
                        <a:t>Communication</a:t>
                      </a:r>
                      <a:r>
                        <a:rPr lang="en-US" altLang="zh-CN" sz="1400" baseline="0" dirty="0" smtClean="0">
                          <a:solidFill>
                            <a:schemeClr val="bg1"/>
                          </a:solidFill>
                          <a:latin typeface="HelveticaNeueLT Pro 67 MdCn" panose="020B0606030502030204" pitchFamily="34" charset="0"/>
                        </a:rPr>
                        <a:t> and Information Engineering</a:t>
                      </a:r>
                      <a:endParaRPr lang="zh-CN" altLang="en-US" sz="1400" dirty="0">
                        <a:solidFill>
                          <a:schemeClr val="bg1"/>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dirty="0" smtClean="0">
                          <a:solidFill>
                            <a:srgbClr val="4C4C4C"/>
                          </a:solidFill>
                          <a:latin typeface="HelveticaNeueLT Pro 67 MdCn" panose="020B0606030502030204" pitchFamily="34" charset="0"/>
                        </a:rPr>
                        <a:t>Electronic</a:t>
                      </a:r>
                      <a:r>
                        <a:rPr lang="en-US" altLang="zh-CN" sz="1400" baseline="0" dirty="0" smtClean="0">
                          <a:solidFill>
                            <a:srgbClr val="4C4C4C"/>
                          </a:solidFill>
                          <a:latin typeface="HelveticaNeueLT Pro 67 MdCn" panose="020B0606030502030204" pitchFamily="34" charset="0"/>
                        </a:rPr>
                        <a:t> Information Science and Technology</a:t>
                      </a:r>
                      <a:endParaRPr lang="zh-CN" altLang="en-US" sz="1400" dirty="0">
                        <a:solidFill>
                          <a:srgbClr val="4C4C4C"/>
                        </a:solidFill>
                        <a:latin typeface="HelveticaNeueLT Pro 67 MdCn" panose="020B0606030502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Devices</a:t>
                      </a:r>
                      <a:r>
                        <a:rPr lang="en-US" altLang="zh-CN" sz="1400" baseline="0" dirty="0" smtClean="0">
                          <a:solidFill>
                            <a:srgbClr val="4C4C4C"/>
                          </a:solidFill>
                          <a:latin typeface="HelveticaNeueLT Pro 67 MdCn" panose="020B0606030502030204" pitchFamily="34" charset="0"/>
                        </a:rPr>
                        <a:t> and Technology</a:t>
                      </a: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dirty="0" smtClean="0">
                          <a:solidFill>
                            <a:schemeClr val="bg1"/>
                          </a:solidFill>
                          <a:latin typeface="HelveticaNeueLT Pro 67 MdCn" panose="020B0606030502030204" pitchFamily="34" charset="0"/>
                        </a:rPr>
                        <a:t>Information Engineering</a:t>
                      </a:r>
                      <a:endParaRPr lang="zh-CN" altLang="en-US" sz="1400" dirty="0">
                        <a:solidFill>
                          <a:schemeClr val="bg1"/>
                        </a:solidFill>
                        <a:latin typeface="HelveticaNeueLT Pro 67 MdCn" panose="020B0606030502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600" dirty="0" smtClean="0">
                          <a:solidFill>
                            <a:srgbClr val="4C4C4C"/>
                          </a:solidFill>
                          <a:latin typeface="HelveticaNeueLT Pro 67 MdCn" panose="020B0606030502030204" pitchFamily="34" charset="0"/>
                        </a:rPr>
                        <a:t>Radio</a:t>
                      </a:r>
                      <a:r>
                        <a:rPr lang="en-US" altLang="zh-CN" sz="1600" baseline="0" dirty="0" smtClean="0">
                          <a:solidFill>
                            <a:srgbClr val="4C4C4C"/>
                          </a:solidFill>
                          <a:latin typeface="HelveticaNeueLT Pro 67 MdCn" panose="020B0606030502030204" pitchFamily="34" charset="0"/>
                        </a:rPr>
                        <a:t> and Television Engineering</a:t>
                      </a:r>
                      <a:endParaRPr lang="zh-CN" altLang="en-US" sz="1600" dirty="0">
                        <a:solidFill>
                          <a:srgbClr val="4C4C4C"/>
                        </a:solidFill>
                        <a:latin typeface="HelveticaNeueLT Pro 67 MdCn" panose="020B060603050203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6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6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6" name="文本框 25"/>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Communication and Information Engineering</a:t>
            </a:r>
            <a:endParaRPr lang="zh-CN" altLang="en-US" sz="1600" dirty="0"/>
          </a:p>
        </p:txBody>
      </p:sp>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grpSp>
        <p:nvGrpSpPr>
          <p:cNvPr id="31" name="组合 30"/>
          <p:cNvGrpSpPr/>
          <p:nvPr/>
        </p:nvGrpSpPr>
        <p:grpSpPr>
          <a:xfrm>
            <a:off x="300962" y="400606"/>
            <a:ext cx="754661" cy="810677"/>
            <a:chOff x="3181806" y="3439341"/>
            <a:chExt cx="936375" cy="1005878"/>
          </a:xfrm>
        </p:grpSpPr>
        <p:sp>
          <p:nvSpPr>
            <p:cNvPr id="32" name="任意多边形 3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4" name="文本框 33"/>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Tree>
    <p:extLst>
      <p:ext uri="{BB962C8B-B14F-4D97-AF65-F5344CB8AC3E}">
        <p14:creationId xmlns:p14="http://schemas.microsoft.com/office/powerpoint/2010/main" xmlns="" val="397919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ppt_w</p:attrName>
                                        </p:attrNameLst>
                                      </p:cBhvr>
                                      <p:tavLst>
                                        <p:tav tm="0" fmla="#ppt_w*sin(2.5*pi*$)">
                                          <p:val>
                                            <p:fltVal val="0"/>
                                          </p:val>
                                        </p:tav>
                                        <p:tav tm="100000">
                                          <p:val>
                                            <p:fltVal val="1"/>
                                          </p:val>
                                        </p:tav>
                                      </p:tavLst>
                                    </p:anim>
                                    <p:anim calcmode="lin" valueType="num">
                                      <p:cBhvr>
                                        <p:cTn id="9" dur="750" fill="hold"/>
                                        <p:tgtEl>
                                          <p:spTgt spid="31"/>
                                        </p:tgtEl>
                                        <p:attrNameLst>
                                          <p:attrName>ppt_h</p:attrName>
                                        </p:attrNameLst>
                                      </p:cBhvr>
                                      <p:tavLst>
                                        <p:tav tm="0">
                                          <p:val>
                                            <p:strVal val="#ppt_h"/>
                                          </p:val>
                                        </p:tav>
                                        <p:tav tm="100000">
                                          <p:val>
                                            <p:strVal val="#ppt_h"/>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Effect transition="in" filter="fade">
                                      <p:cBhvr>
                                        <p:cTn id="14" dur="750"/>
                                        <p:tgtEl>
                                          <p:spTgt spid="28"/>
                                        </p:tgtEl>
                                      </p:cBhvr>
                                    </p:animEffect>
                                  </p:childTnLst>
                                </p:cTn>
                              </p:par>
                              <p:par>
                                <p:cTn id="15" presetID="35" presetClass="path" presetSubtype="0" accel="50000" decel="50000" fill="hold" grpId="1" nodeType="withEffect">
                                  <p:stCondLst>
                                    <p:cond delay="0"/>
                                  </p:stCondLst>
                                  <p:childTnLst>
                                    <p:animMotion origin="layout" path="M 3.33333E-6 7.40741E-7 L 0.11927 7.40741E-7 " pathEditMode="relative" rAng="0" ptsTypes="AA">
                                      <p:cBhvr>
                                        <p:cTn id="16" dur="1250" spd="-100000" fill="hold"/>
                                        <p:tgtEl>
                                          <p:spTgt spid="28"/>
                                        </p:tgtEl>
                                        <p:attrNameLst>
                                          <p:attrName>ppt_x</p:attrName>
                                          <p:attrName>ppt_y</p:attrName>
                                        </p:attrNameLst>
                                      </p:cBhvr>
                                      <p:rCtr x="5955" y="0"/>
                                    </p:animMotion>
                                  </p:childTnLst>
                                </p:cTn>
                              </p:par>
                              <p:par>
                                <p:cTn id="17" presetID="10" presetClass="entr" presetSubtype="0" fill="hold" grpId="0" nodeType="withEffect">
                                  <p:stCondLst>
                                    <p:cond delay="7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750"/>
                                        <p:tgtEl>
                                          <p:spTgt spid="4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1000"/>
                                        <p:tgtEl>
                                          <p:spTgt spid="4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42" presetClass="entr" presetSubtype="0" fill="hold" nodeType="withEffect">
                                  <p:stCondLst>
                                    <p:cond delay="150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6" grpId="0" animBg="1"/>
      <p:bldP spid="35" grpId="0" animBg="1"/>
      <p:bldP spid="26" grpId="0"/>
      <p:bldP spid="28" grpId="0"/>
      <p:bldP spid="28" grpId="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Computer Science and Technology</a:t>
            </a:r>
          </a:p>
        </p:txBody>
      </p:sp>
      <p:pic>
        <p:nvPicPr>
          <p:cNvPr id="9" name="图片 8" hidden="1"/>
          <p:cNvPicPr>
            <a:picLocks noChangeAspect="1"/>
          </p:cNvPicPr>
          <p:nvPr/>
        </p:nvPicPr>
        <p:blipFill rotWithShape="1">
          <a:blip r:embed="rId2">
            <a:extLst>
              <a:ext uri="{28A0092B-C50C-407E-A947-70E740481C1C}">
                <a14:useLocalDpi xmlns:a14="http://schemas.microsoft.com/office/drawing/2010/main" xmlns="" val="0"/>
              </a:ext>
            </a:extLst>
          </a:blip>
          <a:srcRect l="14759" r="23438" b="3095"/>
          <a:stretch/>
        </p:blipFill>
        <p:spPr>
          <a:xfrm>
            <a:off x="-726189" y="0"/>
            <a:ext cx="3331739" cy="6858000"/>
          </a:xfrm>
          <a:custGeom>
            <a:avLst/>
            <a:gdLst>
              <a:gd name="connsiteX0" fmla="*/ 0 w 3778624"/>
              <a:gd name="connsiteY0" fmla="*/ 0 h 6858000"/>
              <a:gd name="connsiteX1" fmla="*/ 3349978 w 3778624"/>
              <a:gd name="connsiteY1" fmla="*/ 0 h 6858000"/>
              <a:gd name="connsiteX2" fmla="*/ 3778624 w 3778624"/>
              <a:gd name="connsiteY2" fmla="*/ 6858000 h 6858000"/>
              <a:gd name="connsiteX3" fmla="*/ 0 w 3778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78624" h="6858000">
                <a:moveTo>
                  <a:pt x="0" y="0"/>
                </a:moveTo>
                <a:lnTo>
                  <a:pt x="3349978" y="0"/>
                </a:lnTo>
                <a:lnTo>
                  <a:pt x="3778624" y="6858000"/>
                </a:lnTo>
                <a:lnTo>
                  <a:pt x="0" y="6858000"/>
                </a:lnTo>
                <a:close/>
              </a:path>
            </a:pathLst>
          </a:custGeom>
        </p:spPr>
      </p:pic>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nvPr>
        </p:nvGraphicFramePr>
        <p:xfrm>
          <a:off x="252000" y="1793391"/>
          <a:ext cx="8640000" cy="3094320"/>
        </p:xfrm>
        <a:graphic>
          <a:graphicData uri="http://schemas.openxmlformats.org/drawingml/2006/table">
            <a:tbl>
              <a:tblPr firstRow="1" bandRow="1">
                <a:tableStyleId>{5C22544A-7EE6-4342-B048-85BDC9FD1C3A}</a:tableStyleId>
              </a:tblPr>
              <a:tblGrid>
                <a:gridCol w="2880000"/>
                <a:gridCol w="2880000"/>
                <a:gridCol w="288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PHD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dirty="0" smtClean="0">
                          <a:solidFill>
                            <a:srgbClr val="4C4C4C"/>
                          </a:solidFill>
                          <a:latin typeface="HelveticaNeueLT Pro 67 MdCn" panose="020B0606030502030204" pitchFamily="34" charset="0"/>
                        </a:rPr>
                        <a:t>Computer Science and Technology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Computer Science and 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Computer Science and Technology</a:t>
                      </a: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dirty="0" smtClean="0">
                          <a:solidFill>
                            <a:schemeClr val="bg1"/>
                          </a:solidFill>
                          <a:latin typeface="HelveticaNeueLT Pro 67 MdCn" panose="020B0606030502030204" pitchFamily="34" charset="0"/>
                        </a:rPr>
                        <a:t>Geographic Information System</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altLang="zh-CN" sz="1400" dirty="0" smtClean="0">
                          <a:solidFill>
                            <a:schemeClr val="bg1"/>
                          </a:solidFill>
                          <a:latin typeface="HelveticaNeueLT Pro 67 MdCn" panose="020B0606030502030204" pitchFamily="34" charset="0"/>
                        </a:rPr>
                        <a:t>Computer 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dirty="0" smtClean="0">
                          <a:solidFill>
                            <a:srgbClr val="4C4C4C"/>
                          </a:solidFill>
                          <a:latin typeface="HelveticaNeueLT Pro 67 MdCn" panose="020B0606030502030204" pitchFamily="34" charset="0"/>
                        </a:rPr>
                        <a:t>Information security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Devices</a:t>
                      </a:r>
                      <a:r>
                        <a:rPr lang="en-US" altLang="zh-CN" sz="1400" baseline="0" dirty="0" smtClean="0">
                          <a:solidFill>
                            <a:srgbClr val="4C4C4C"/>
                          </a:solidFill>
                          <a:latin typeface="HelveticaNeueLT Pro 67 MdCn" panose="020B0606030502030204" pitchFamily="34" charset="0"/>
                        </a:rPr>
                        <a:t> and Technology</a:t>
                      </a: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dirty="0" smtClean="0">
                          <a:solidFill>
                            <a:schemeClr val="bg1"/>
                          </a:solidFill>
                          <a:latin typeface="HelveticaNeueLT Pro 67 MdCn" panose="020B0606030502030204" pitchFamily="34" charset="0"/>
                        </a:rPr>
                        <a:t>Network Engineering</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600" dirty="0" smtClean="0">
                          <a:solidFill>
                            <a:srgbClr val="4C4C4C"/>
                          </a:solidFill>
                          <a:latin typeface="HelveticaNeueLT Pro 67 MdCn" panose="020B0606030502030204" pitchFamily="34" charset="0"/>
                        </a:rPr>
                        <a:t>Intelligence Science and Technology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6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600" dirty="0">
                        <a:solidFill>
                          <a:srgbClr val="4C4C4C"/>
                        </a:solidFill>
                        <a:latin typeface="HelveticaNeueLT Pro 67 MdCn" panose="020B0606030502030204" pitchFamily="34" charset="0"/>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grpSp>
        <p:nvGrpSpPr>
          <p:cNvPr id="31" name="组合 30"/>
          <p:cNvGrpSpPr/>
          <p:nvPr/>
        </p:nvGrpSpPr>
        <p:grpSpPr>
          <a:xfrm>
            <a:off x="300962" y="400606"/>
            <a:ext cx="754661" cy="810677"/>
            <a:chOff x="3181806" y="3439341"/>
            <a:chExt cx="936375" cy="1005878"/>
          </a:xfrm>
        </p:grpSpPr>
        <p:sp>
          <p:nvSpPr>
            <p:cNvPr id="32" name="任意多边形 3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4" name="文本框 33"/>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17" name="文本框 16"/>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Communication and Information Engineering</a:t>
            </a:r>
            <a:endParaRPr lang="zh-CN" altLang="en-US" sz="1600" dirty="0"/>
          </a:p>
        </p:txBody>
      </p:sp>
    </p:spTree>
    <p:extLst>
      <p:ext uri="{BB962C8B-B14F-4D97-AF65-F5344CB8AC3E}">
        <p14:creationId xmlns:p14="http://schemas.microsoft.com/office/powerpoint/2010/main" xmlns="" val="20847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4.16667E-6 2.59259E-6 L 0.25 2.59259E-6 " pathEditMode="relative" rAng="0" ptsTypes="AA">
                                      <p:cBhvr>
                                        <p:cTn id="9" dur="2000" fill="hold"/>
                                        <p:tgtEl>
                                          <p:spTgt spid="17"/>
                                        </p:tgtEl>
                                        <p:attrNameLst>
                                          <p:attrName>ppt_x</p:attrName>
                                          <p:attrName>ppt_y</p:attrName>
                                        </p:attrNameLst>
                                      </p:cBhvr>
                                      <p:rCtr x="12500" y="0"/>
                                    </p:animMotion>
                                  </p:childTnLst>
                                </p:cTn>
                              </p:par>
                              <p:par>
                                <p:cTn id="10" presetID="10" presetClass="entr" presetSubtype="0" fill="hold" grpId="0" nodeType="withEffect">
                                  <p:stCondLst>
                                    <p:cond delay="7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childTnLst>
                                </p:cTn>
                              </p:par>
                              <p:par>
                                <p:cTn id="13" presetID="63" presetClass="path" presetSubtype="0" accel="50000" decel="50000" fill="hold" grpId="1" nodeType="withEffect">
                                  <p:stCondLst>
                                    <p:cond delay="750"/>
                                  </p:stCondLst>
                                  <p:childTnLst>
                                    <p:animMotion origin="layout" path="M -4.16667E-6 2.59259E-6 L 0.0974 2.59259E-6 " pathEditMode="relative" rAng="0" ptsTypes="AA">
                                      <p:cBhvr>
                                        <p:cTn id="14" dur="1250" spd="-100000" fill="hold"/>
                                        <p:tgtEl>
                                          <p:spTgt spid="26"/>
                                        </p:tgtEl>
                                        <p:attrNameLst>
                                          <p:attrName>ppt_x</p:attrName>
                                          <p:attrName>ppt_y</p:attrName>
                                        </p:attrNameLst>
                                      </p:cBhvr>
                                      <p:rCtr x="4861" y="0"/>
                                    </p:animMotion>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796232405"/>
              </p:ext>
            </p:extLst>
          </p:nvPr>
        </p:nvGraphicFramePr>
        <p:xfrm>
          <a:off x="252000" y="1793391"/>
          <a:ext cx="8640000" cy="267816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dirty="0" smtClean="0">
                          <a:solidFill>
                            <a:srgbClr val="4C4C4C"/>
                          </a:solidFill>
                          <a:latin typeface="HelveticaNeueLT Pro 67 MdCn" panose="020B0606030502030204" pitchFamily="34" charset="0"/>
                        </a:rPr>
                        <a:t>Automation</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Controlling Engineering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dirty="0" smtClean="0">
                          <a:solidFill>
                            <a:schemeClr val="bg1"/>
                          </a:solidFill>
                          <a:latin typeface="HelveticaNeueLT Pro 67 MdCn" panose="020B0606030502030204" pitchFamily="34" charset="0"/>
                        </a:rPr>
                        <a:t>Measurement and Control Technology and Equipment</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altLang="zh-CN" sz="1400" dirty="0" smtClean="0">
                          <a:solidFill>
                            <a:schemeClr val="bg1"/>
                          </a:solidFill>
                          <a:latin typeface="HelveticaNeueLT Pro 67 MdCn" panose="020B0606030502030204" pitchFamily="34" charset="0"/>
                        </a:rPr>
                        <a:t>Devices and technology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dirty="0" smtClean="0">
                          <a:solidFill>
                            <a:srgbClr val="4C4C4C"/>
                          </a:solidFill>
                          <a:latin typeface="HelveticaNeueLT Pro 67 MdCn" panose="020B0606030502030204" pitchFamily="34" charset="0"/>
                        </a:rPr>
                        <a:t>Mechanical Design and Manufacturing</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dirty="0" smtClean="0">
                          <a:solidFill>
                            <a:srgbClr val="4C4C4C"/>
                          </a:solidFill>
                          <a:latin typeface="HelveticaNeueLT Pro 67 MdCn" panose="020B0606030502030204" pitchFamily="34" charset="0"/>
                        </a:rPr>
                        <a:t>Controlling Science and Engineering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dirty="0" smtClean="0">
                          <a:solidFill>
                            <a:schemeClr val="bg1"/>
                          </a:solidFill>
                          <a:latin typeface="HelveticaNeueLT Pro 67 MdCn" panose="020B0606030502030204" pitchFamily="34" charset="0"/>
                        </a:rPr>
                        <a:t>Electrical Engineering and Automation</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altLang="zh-CN" sz="1400" dirty="0" smtClean="0">
                          <a:solidFill>
                            <a:schemeClr val="bg1"/>
                          </a:solidFill>
                          <a:latin typeface="HelveticaNeueLT Pro 67 MdCn" panose="020B0606030502030204" pitchFamily="34" charset="0"/>
                        </a:rPr>
                        <a:t>Industrial Engineering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Smart Grid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Mechanical and Electronic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21" name="文本框 20"/>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Automation</a:t>
            </a:r>
          </a:p>
        </p:txBody>
      </p:sp>
      <p:sp>
        <p:nvSpPr>
          <p:cNvPr id="22" name="文本框 21"/>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Computer Science and Technology</a:t>
            </a:r>
          </a:p>
        </p:txBody>
      </p:sp>
      <p:grpSp>
        <p:nvGrpSpPr>
          <p:cNvPr id="17" name="组合 16"/>
          <p:cNvGrpSpPr/>
          <p:nvPr/>
        </p:nvGrpSpPr>
        <p:grpSpPr>
          <a:xfrm>
            <a:off x="300962" y="400606"/>
            <a:ext cx="754661" cy="810677"/>
            <a:chOff x="3181806" y="3439341"/>
            <a:chExt cx="936375" cy="1005878"/>
          </a:xfrm>
        </p:grpSpPr>
        <p:sp>
          <p:nvSpPr>
            <p:cNvPr id="18" name="任意多边形 17"/>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3" name="文本框 22"/>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39998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4.16667E-6 2.59259E-6 L 0.25 2.59259E-6 " pathEditMode="relative" rAng="0" ptsTypes="AA">
                                      <p:cBhvr>
                                        <p:cTn id="9" dur="2000" fill="hold"/>
                                        <p:tgtEl>
                                          <p:spTgt spid="22"/>
                                        </p:tgtEl>
                                        <p:attrNameLst>
                                          <p:attrName>ppt_x</p:attrName>
                                          <p:attrName>ppt_y</p:attrName>
                                        </p:attrNameLst>
                                      </p:cBhvr>
                                      <p:rCtr x="12500" y="0"/>
                                    </p:animMotion>
                                  </p:childTnLst>
                                </p:cTn>
                              </p:par>
                              <p:par>
                                <p:cTn id="10" presetID="10" presetClass="entr" presetSubtype="0" fill="hold" grpId="0" nodeType="withEffect">
                                  <p:stCondLst>
                                    <p:cond delay="7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63" presetClass="path" presetSubtype="0" accel="50000" decel="50000" fill="hold" grpId="1" nodeType="withEffect">
                                  <p:stCondLst>
                                    <p:cond delay="750"/>
                                  </p:stCondLst>
                                  <p:childTnLst>
                                    <p:animMotion origin="layout" path="M -4.16667E-6 2.59259E-6 L 0.0974 2.59259E-6 " pathEditMode="relative" rAng="0" ptsTypes="AA">
                                      <p:cBhvr>
                                        <p:cTn id="14" dur="1000" spd="-100000" fill="hold"/>
                                        <p:tgtEl>
                                          <p:spTgt spid="21"/>
                                        </p:tgtEl>
                                        <p:attrNameLst>
                                          <p:attrName>ppt_x</p:attrName>
                                          <p:attrName>ppt_y</p:attrName>
                                        </p:attrNameLst>
                                      </p:cBhvr>
                                      <p:rCtr x="4861" y="0"/>
                                    </p:animMotion>
                                  </p:childTnLst>
                                </p:cTn>
                              </p:par>
                              <p:par>
                                <p:cTn id="15" presetID="42" presetClass="entr" presetSubtype="0" fill="hold" nodeType="withEffect">
                                  <p:stCondLst>
                                    <p:cond delay="175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685146258"/>
              </p:ext>
            </p:extLst>
          </p:nvPr>
        </p:nvGraphicFramePr>
        <p:xfrm>
          <a:off x="252000" y="1545741"/>
          <a:ext cx="8640000" cy="345600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E-Commerce</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Management Science and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Information Management and Information System</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Project Management</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Business Administration</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Logistics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Accounting</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Marketing</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ltLang="zh-CN" sz="1400" kern="1200" dirty="0" smtClean="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Economics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endParaRPr lang="en-US" altLang="zh-CN" sz="1400" kern="1200" dirty="0" smtClean="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Project Engineering</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ltLang="zh-CN" sz="1400" kern="1200" dirty="0" smtClean="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21" name="文本框 20"/>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Economics and Management</a:t>
            </a:r>
          </a:p>
        </p:txBody>
      </p:sp>
      <p:sp>
        <p:nvSpPr>
          <p:cNvPr id="22" name="文本框 21"/>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Automation</a:t>
            </a:r>
          </a:p>
        </p:txBody>
      </p:sp>
      <p:grpSp>
        <p:nvGrpSpPr>
          <p:cNvPr id="17" name="组合 16"/>
          <p:cNvGrpSpPr/>
          <p:nvPr/>
        </p:nvGrpSpPr>
        <p:grpSpPr>
          <a:xfrm>
            <a:off x="300962" y="400606"/>
            <a:ext cx="754661" cy="810677"/>
            <a:chOff x="3181806" y="3439341"/>
            <a:chExt cx="936375" cy="1005878"/>
          </a:xfrm>
        </p:grpSpPr>
        <p:sp>
          <p:nvSpPr>
            <p:cNvPr id="18" name="任意多边形 17"/>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3" name="文本框 22"/>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95613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750"/>
                                        <p:tgtEl>
                                          <p:spTgt spid="22"/>
                                        </p:tgtEl>
                                      </p:cBhvr>
                                    </p:animEffect>
                                    <p:set>
                                      <p:cBhvr>
                                        <p:cTn id="7" dur="1" fill="hold">
                                          <p:stCondLst>
                                            <p:cond delay="749"/>
                                          </p:stCondLst>
                                        </p:cTn>
                                        <p:tgtEl>
                                          <p:spTgt spid="22"/>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4.16667E-6 2.59259E-6 L 0.25 2.59259E-6 " pathEditMode="relative" rAng="0" ptsTypes="AA">
                                      <p:cBhvr>
                                        <p:cTn id="9" dur="1500" fill="hold"/>
                                        <p:tgtEl>
                                          <p:spTgt spid="22"/>
                                        </p:tgtEl>
                                        <p:attrNameLst>
                                          <p:attrName>ppt_x</p:attrName>
                                          <p:attrName>ppt_y</p:attrName>
                                        </p:attrNameLst>
                                      </p:cBhvr>
                                      <p:rCtr x="12500" y="0"/>
                                    </p:animMotion>
                                  </p:childTnLst>
                                </p:cTn>
                              </p:par>
                              <p:par>
                                <p:cTn id="10" presetID="10"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childTnLst>
                                </p:cTn>
                              </p:par>
                              <p:par>
                                <p:cTn id="13" presetID="63" presetClass="path" presetSubtype="0" accel="50000" decel="50000" fill="hold" grpId="1" nodeType="withEffect">
                                  <p:stCondLst>
                                    <p:cond delay="500"/>
                                  </p:stCondLst>
                                  <p:childTnLst>
                                    <p:animMotion origin="layout" path="M -4.16667E-6 2.59259E-6 L 0.0974 2.59259E-6 " pathEditMode="relative" rAng="0" ptsTypes="AA">
                                      <p:cBhvr>
                                        <p:cTn id="14" dur="1000" spd="-100000" fill="hold"/>
                                        <p:tgtEl>
                                          <p:spTgt spid="21"/>
                                        </p:tgtEl>
                                        <p:attrNameLst>
                                          <p:attrName>ppt_x</p:attrName>
                                          <p:attrName>ppt_y</p:attrName>
                                        </p:attrNameLst>
                                      </p:cBhvr>
                                      <p:rCtr x="4861" y="0"/>
                                    </p:animMotion>
                                  </p:childTnLst>
                                </p:cTn>
                              </p:par>
                              <p:par>
                                <p:cTn id="15" presetID="42" presetClass="entr" presetSubtype="0" fill="hold" nodeType="withEffect">
                                  <p:stCondLst>
                                    <p:cond delay="1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3412547379"/>
              </p:ext>
            </p:extLst>
          </p:nvPr>
        </p:nvGraphicFramePr>
        <p:xfrm>
          <a:off x="252000" y="1793391"/>
          <a:ext cx="8640000" cy="259200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marL="0" algn="ctr" defTabSz="914400" rtl="0" eaLnBrk="1" latinLnBrk="0" hangingPunct="1"/>
                      <a:r>
                        <a:rPr lang="en-US" altLang="zh-CN" sz="1400" kern="1200" dirty="0" smtClean="0">
                          <a:solidFill>
                            <a:srgbClr val="4C4C4C"/>
                          </a:solidFill>
                          <a:latin typeface="HelveticaNeueLT Pro 67 MdCn" panose="020B0606030502030204" pitchFamily="34" charset="0"/>
                          <a:ea typeface="+mn-ea"/>
                          <a:cs typeface="+mn-cs"/>
                        </a:rPr>
                        <a:t>Electronic Science and Technology</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r>
                        <a:rPr lang="en-US" altLang="zh-CN" sz="1400" kern="1200" dirty="0" smtClean="0">
                          <a:solidFill>
                            <a:srgbClr val="4C4C4C"/>
                          </a:solidFill>
                          <a:latin typeface="HelveticaNeueLT Pro 67 MdCn" panose="020B0606030502030204" pitchFamily="34" charset="0"/>
                          <a:ea typeface="+mn-ea"/>
                          <a:cs typeface="+mn-cs"/>
                        </a:rPr>
                        <a:t>Electrical Science and Technology</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marL="0" algn="ctr" defTabSz="914400" rtl="0" eaLnBrk="1" latinLnBrk="0" hangingPunct="1"/>
                      <a:r>
                        <a:rPr lang="en-US" altLang="zh-CN" sz="1400" kern="1200" dirty="0" smtClean="0">
                          <a:solidFill>
                            <a:schemeClr val="bg1"/>
                          </a:solidFill>
                          <a:latin typeface="HelveticaNeueLT Pro 67 MdCn" panose="020B0606030502030204" pitchFamily="34" charset="0"/>
                          <a:ea typeface="+mn-ea"/>
                          <a:cs typeface="+mn-cs"/>
                        </a:rPr>
                        <a:t>Electromagnetic and Radio Technology</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algn="ctr" defTabSz="914400" rtl="0" eaLnBrk="1" latinLnBrk="0" hangingPunct="1"/>
                      <a:r>
                        <a:rPr lang="en-US" altLang="zh-CN" sz="1400" kern="1200" dirty="0" smtClean="0">
                          <a:solidFill>
                            <a:schemeClr val="bg1"/>
                          </a:solidFill>
                          <a:latin typeface="HelveticaNeueLT Pro 67 MdCn" panose="020B0606030502030204" pitchFamily="34" charset="0"/>
                          <a:ea typeface="+mn-ea"/>
                          <a:cs typeface="+mn-cs"/>
                        </a:rPr>
                        <a:t>Integrated Circuit Engineering</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marL="0" algn="ctr" defTabSz="914400" rtl="0" eaLnBrk="1" latinLnBrk="0" hangingPunct="1"/>
                      <a:r>
                        <a:rPr lang="en-US" altLang="zh-CN" sz="1400" kern="1200" dirty="0" smtClean="0">
                          <a:solidFill>
                            <a:srgbClr val="4C4C4C"/>
                          </a:solidFill>
                          <a:latin typeface="HelveticaNeueLT Pro 67 MdCn" panose="020B0606030502030204" pitchFamily="34" charset="0"/>
                          <a:ea typeface="+mn-ea"/>
                          <a:cs typeface="+mn-cs"/>
                        </a:rPr>
                        <a:t>Optoelectronic Information Science and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r>
                        <a:rPr lang="en-US" altLang="zh-CN" sz="1400" kern="1200" dirty="0" smtClean="0">
                          <a:solidFill>
                            <a:srgbClr val="4C4C4C"/>
                          </a:solidFill>
                          <a:latin typeface="HelveticaNeueLT Pro 67 MdCn" panose="020B0606030502030204" pitchFamily="34" charset="0"/>
                          <a:ea typeface="+mn-ea"/>
                          <a:cs typeface="+mn-cs"/>
                        </a:rPr>
                        <a:t>Optical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marL="0" algn="ctr" defTabSz="914400" rtl="0" eaLnBrk="1" latinLnBrk="0" hangingPunct="1"/>
                      <a:r>
                        <a:rPr lang="en-US" altLang="zh-CN" sz="1400" kern="1200" dirty="0" smtClean="0">
                          <a:solidFill>
                            <a:schemeClr val="bg1"/>
                          </a:solidFill>
                          <a:latin typeface="HelveticaNeueLT Pro 67 MdCn" panose="020B0606030502030204" pitchFamily="34" charset="0"/>
                          <a:ea typeface="+mn-ea"/>
                          <a:cs typeface="+mn-cs"/>
                        </a:rPr>
                        <a:t>Microelectronic Science and Engineering</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algn="ctr" defTabSz="914400" rtl="0" eaLnBrk="1" latinLnBrk="0" hangingPunct="1"/>
                      <a:r>
                        <a:rPr lang="en-US" altLang="zh-CN" sz="1400" kern="1200" dirty="0" smtClean="0">
                          <a:solidFill>
                            <a:schemeClr val="bg1"/>
                          </a:solidFill>
                          <a:latin typeface="HelveticaNeueLT Pro 67 MdCn" panose="020B0606030502030204" pitchFamily="34" charset="0"/>
                          <a:ea typeface="+mn-ea"/>
                          <a:cs typeface="+mn-cs"/>
                        </a:rPr>
                        <a:t>Electrical Theory and New Technology</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4C4C4C"/>
                          </a:solidFill>
                          <a:latin typeface="HelveticaNeueLT Pro 67 MdCn" panose="020B0606030502030204" pitchFamily="34" charset="0"/>
                          <a:ea typeface="+mn-ea"/>
                          <a:cs typeface="+mn-cs"/>
                        </a:rPr>
                        <a:t>Electrical Information Science and Technology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en-US" altLang="zh-CN" sz="1400" kern="1200" dirty="0" smtClean="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17" name="文本框 16"/>
          <p:cNvSpPr txBox="1"/>
          <p:nvPr/>
        </p:nvSpPr>
        <p:spPr>
          <a:xfrm>
            <a:off x="1092134" y="825419"/>
            <a:ext cx="7890318"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Optoelectronic Engineering/International School of Semiconductor(Chongqing)</a:t>
            </a:r>
          </a:p>
        </p:txBody>
      </p:sp>
      <p:sp>
        <p:nvSpPr>
          <p:cNvPr id="18" name="文本框 17"/>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Economics and Management</a:t>
            </a:r>
          </a:p>
        </p:txBody>
      </p:sp>
      <p:grpSp>
        <p:nvGrpSpPr>
          <p:cNvPr id="21" name="组合 20"/>
          <p:cNvGrpSpPr/>
          <p:nvPr/>
        </p:nvGrpSpPr>
        <p:grpSpPr>
          <a:xfrm>
            <a:off x="300962" y="400606"/>
            <a:ext cx="754661" cy="810677"/>
            <a:chOff x="3181806" y="3439341"/>
            <a:chExt cx="936375" cy="1005878"/>
          </a:xfrm>
        </p:grpSpPr>
        <p:sp>
          <p:nvSpPr>
            <p:cNvPr id="22" name="任意多边形 2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3" name="文本框 22"/>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30027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4.16667E-6 2.59259E-6 L 0.25 2.59259E-6 " pathEditMode="relative" rAng="0" ptsTypes="AA">
                                      <p:cBhvr>
                                        <p:cTn id="9" dur="2000" fill="hold"/>
                                        <p:tgtEl>
                                          <p:spTgt spid="18"/>
                                        </p:tgtEl>
                                        <p:attrNameLst>
                                          <p:attrName>ppt_x</p:attrName>
                                          <p:attrName>ppt_y</p:attrName>
                                        </p:attrNameLst>
                                      </p:cBhvr>
                                      <p:rCtr x="12500" y="0"/>
                                    </p:animMotion>
                                  </p:childTnLst>
                                </p:cTn>
                              </p:par>
                              <p:par>
                                <p:cTn id="10" presetID="10" presetClass="entr" presetSubtype="0" fill="hold" grpId="0" nodeType="withEffect">
                                  <p:stCondLst>
                                    <p:cond delay="7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63" presetClass="path" presetSubtype="0" accel="50000" decel="50000" fill="hold" grpId="1" nodeType="withEffect">
                                  <p:stCondLst>
                                    <p:cond delay="750"/>
                                  </p:stCondLst>
                                  <p:childTnLst>
                                    <p:animMotion origin="layout" path="M 1.94444E-6 2.59259E-6 L 0.09739 2.59259E-6 " pathEditMode="relative" rAng="0" ptsTypes="AA">
                                      <p:cBhvr>
                                        <p:cTn id="14" dur="1000" spd="-100000" fill="hold"/>
                                        <p:tgtEl>
                                          <p:spTgt spid="17"/>
                                        </p:tgtEl>
                                        <p:attrNameLst>
                                          <p:attrName>ppt_x</p:attrName>
                                          <p:attrName>ppt_y</p:attrName>
                                        </p:attrNameLst>
                                      </p:cBhvr>
                                      <p:rCtr x="4861" y="0"/>
                                    </p:animMotion>
                                  </p:childTnLst>
                                </p:cTn>
                              </p:par>
                              <p:par>
                                <p:cTn id="15" presetID="42" presetClass="entr" presetSubtype="0" fill="hold" nodeType="withEffect">
                                  <p:stCondLst>
                                    <p:cond delay="175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1407583497"/>
              </p:ext>
            </p:extLst>
          </p:nvPr>
        </p:nvGraphicFramePr>
        <p:xfrm>
          <a:off x="252000" y="1793391"/>
          <a:ext cx="8640000" cy="259200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Biotechnology</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Biomedical Engineering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Biomedical Engineering</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Bioinformatics</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Pharmaceutical Engineering</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rgbClr val="4C4C4C"/>
                          </a:solidFill>
                          <a:latin typeface="HelveticaNeueLT Pro 67 MdCn" panose="020B0606030502030204" pitchFamily="34" charset="0"/>
                          <a:ea typeface="+mn-ea"/>
                          <a:cs typeface="+mn-cs"/>
                        </a:rPr>
                        <a:t>Electrical Information Science and Technology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en-US" altLang="zh-CN" sz="1400" kern="1200" dirty="0" smtClean="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17" name="文本框 16"/>
          <p:cNvSpPr txBox="1"/>
          <p:nvPr/>
        </p:nvSpPr>
        <p:spPr>
          <a:xfrm>
            <a:off x="1092134" y="825419"/>
            <a:ext cx="461371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Bio-Information</a:t>
            </a:r>
          </a:p>
        </p:txBody>
      </p:sp>
      <p:sp>
        <p:nvSpPr>
          <p:cNvPr id="18" name="文本框 17"/>
          <p:cNvSpPr txBox="1"/>
          <p:nvPr/>
        </p:nvSpPr>
        <p:spPr>
          <a:xfrm>
            <a:off x="1092134" y="825419"/>
            <a:ext cx="7403618"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Optoelectronic Engineering/International School of Semiconductor(Chongqing)</a:t>
            </a:r>
          </a:p>
        </p:txBody>
      </p:sp>
      <p:grpSp>
        <p:nvGrpSpPr>
          <p:cNvPr id="21" name="组合 20"/>
          <p:cNvGrpSpPr/>
          <p:nvPr/>
        </p:nvGrpSpPr>
        <p:grpSpPr>
          <a:xfrm>
            <a:off x="300962" y="400606"/>
            <a:ext cx="754661" cy="810677"/>
            <a:chOff x="3181806" y="3439341"/>
            <a:chExt cx="936375" cy="1005878"/>
          </a:xfrm>
        </p:grpSpPr>
        <p:sp>
          <p:nvSpPr>
            <p:cNvPr id="22" name="任意多边形 2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3" name="文本框 22"/>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5322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4.44444E-6 2.59259E-6 L 0.25 2.59259E-6 " pathEditMode="relative" rAng="0" ptsTypes="AA">
                                      <p:cBhvr>
                                        <p:cTn id="9" dur="2000" fill="hold"/>
                                        <p:tgtEl>
                                          <p:spTgt spid="18"/>
                                        </p:tgtEl>
                                        <p:attrNameLst>
                                          <p:attrName>ppt_x</p:attrName>
                                          <p:attrName>ppt_y</p:attrName>
                                        </p:attrNameLst>
                                      </p:cBhvr>
                                      <p:rCtr x="12500" y="0"/>
                                    </p:animMotion>
                                  </p:childTnLst>
                                </p:cTn>
                              </p:par>
                              <p:par>
                                <p:cTn id="10" presetID="10" presetClass="entr" presetSubtype="0" fill="hold" grpId="0" nodeType="withEffect">
                                  <p:stCondLst>
                                    <p:cond delay="7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63" presetClass="path" presetSubtype="0" accel="50000" decel="50000" fill="hold" grpId="1" nodeType="withEffect">
                                  <p:stCondLst>
                                    <p:cond delay="750"/>
                                  </p:stCondLst>
                                  <p:childTnLst>
                                    <p:animMotion origin="layout" path="M -1.38889E-6 2.59259E-6 L 0.0974 2.59259E-6 " pathEditMode="relative" rAng="0" ptsTypes="AA">
                                      <p:cBhvr>
                                        <p:cTn id="14" dur="1000" spd="-100000" fill="hold"/>
                                        <p:tgtEl>
                                          <p:spTgt spid="17"/>
                                        </p:tgtEl>
                                        <p:attrNameLst>
                                          <p:attrName>ppt_x</p:attrName>
                                          <p:attrName>ppt_y</p:attrName>
                                        </p:attrNameLst>
                                      </p:cBhvr>
                                      <p:rCtr x="4861" y="0"/>
                                    </p:animMotion>
                                  </p:childTnLst>
                                </p:cTn>
                              </p:par>
                              <p:par>
                                <p:cTn id="15" presetID="42" presetClass="entr" presetSubtype="0" fill="hold" nodeType="withEffect">
                                  <p:stCondLst>
                                    <p:cond delay="175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1840439863"/>
              </p:ext>
            </p:extLst>
          </p:nvPr>
        </p:nvGraphicFramePr>
        <p:xfrm>
          <a:off x="252000" y="1793391"/>
          <a:ext cx="8640000" cy="2160000"/>
        </p:xfrm>
        <a:graphic>
          <a:graphicData uri="http://schemas.openxmlformats.org/drawingml/2006/table">
            <a:tbl>
              <a:tblPr firstRow="1" bandRow="1">
                <a:tableStyleId>{5C22544A-7EE6-4342-B048-85BDC9FD1C3A}</a:tableStyleId>
              </a:tblPr>
              <a:tblGrid>
                <a:gridCol w="864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Broadcasting, TV Program Editing and Directing</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Art Design</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Animation</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Digital Media and Arts</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17" name="文本框 16"/>
          <p:cNvSpPr txBox="1"/>
          <p:nvPr/>
        </p:nvSpPr>
        <p:spPr>
          <a:xfrm>
            <a:off x="1092134" y="825419"/>
            <a:ext cx="461371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Media and Arts</a:t>
            </a:r>
          </a:p>
        </p:txBody>
      </p:sp>
      <p:sp>
        <p:nvSpPr>
          <p:cNvPr id="18" name="文本框 17"/>
          <p:cNvSpPr txBox="1"/>
          <p:nvPr/>
        </p:nvSpPr>
        <p:spPr>
          <a:xfrm>
            <a:off x="1092134" y="825419"/>
            <a:ext cx="427941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Bio-Information</a:t>
            </a:r>
          </a:p>
        </p:txBody>
      </p:sp>
      <p:grpSp>
        <p:nvGrpSpPr>
          <p:cNvPr id="21" name="组合 20"/>
          <p:cNvGrpSpPr/>
          <p:nvPr/>
        </p:nvGrpSpPr>
        <p:grpSpPr>
          <a:xfrm>
            <a:off x="300962" y="400606"/>
            <a:ext cx="754661" cy="810677"/>
            <a:chOff x="3181806" y="3439341"/>
            <a:chExt cx="936375" cy="1005878"/>
          </a:xfrm>
        </p:grpSpPr>
        <p:sp>
          <p:nvSpPr>
            <p:cNvPr id="22" name="任意多边形 2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3" name="文本框 22"/>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158940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63" presetClass="path" presetSubtype="0" accel="50000" decel="50000" fill="hold" grpId="1" nodeType="withEffect">
                                  <p:stCondLst>
                                    <p:cond delay="0"/>
                                  </p:stCondLst>
                                  <p:childTnLst>
                                    <p:animMotion origin="layout" path="M -2.22222E-6 2.59259E-6 L 0.25 2.59259E-6 " pathEditMode="relative" rAng="0" ptsTypes="AA">
                                      <p:cBhvr>
                                        <p:cTn id="9" dur="2000" fill="hold"/>
                                        <p:tgtEl>
                                          <p:spTgt spid="18"/>
                                        </p:tgtEl>
                                        <p:attrNameLst>
                                          <p:attrName>ppt_x</p:attrName>
                                          <p:attrName>ppt_y</p:attrName>
                                        </p:attrNameLst>
                                      </p:cBhvr>
                                      <p:rCtr x="12500" y="0"/>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par>
                                <p:cTn id="13" presetID="63" presetClass="path" presetSubtype="0" accel="50000" decel="50000" fill="hold" grpId="1" nodeType="withEffect">
                                  <p:stCondLst>
                                    <p:cond delay="500"/>
                                  </p:stCondLst>
                                  <p:childTnLst>
                                    <p:animMotion origin="layout" path="M -1.38889E-6 2.59259E-6 L 0.0974 2.59259E-6 " pathEditMode="relative" rAng="0" ptsTypes="AA">
                                      <p:cBhvr>
                                        <p:cTn id="14" dur="1000" spd="-100000" fill="hold"/>
                                        <p:tgtEl>
                                          <p:spTgt spid="17"/>
                                        </p:tgtEl>
                                        <p:attrNameLst>
                                          <p:attrName>ppt_x</p:attrName>
                                          <p:attrName>ppt_y</p:attrName>
                                        </p:attrNameLst>
                                      </p:cBhvr>
                                      <p:rCtr x="4861" y="0"/>
                                    </p:animMotion>
                                  </p:childTnLst>
                                </p:cTn>
                              </p:par>
                              <p:par>
                                <p:cTn id="15" presetID="42" presetClass="entr" presetSubtype="0" fill="hold" nodeType="withEffect">
                                  <p:stCondLst>
                                    <p:cond delay="1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152982992"/>
              </p:ext>
            </p:extLst>
          </p:nvPr>
        </p:nvGraphicFramePr>
        <p:xfrm>
          <a:off x="252000" y="1793391"/>
          <a:ext cx="8640000" cy="129600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Law</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Political Science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algn="ctr"/>
                      <a:r>
                        <a:rPr lang="en-US" altLang="zh-CN" sz="1400" kern="1200" dirty="0" smtClean="0">
                          <a:solidFill>
                            <a:schemeClr val="bg1"/>
                          </a:solidFill>
                          <a:latin typeface="HelveticaNeueLT Pro 67 MdCn" panose="020B0606030502030204" pitchFamily="34" charset="0"/>
                          <a:ea typeface="+mn-ea"/>
                          <a:cs typeface="+mn-cs"/>
                        </a:rPr>
                        <a:t>Intellectual Property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altLang="zh-CN" sz="1400" kern="1200" dirty="0" smtClean="0">
                          <a:solidFill>
                            <a:schemeClr val="bg1"/>
                          </a:solidFill>
                          <a:latin typeface="HelveticaNeueLT Pro 67 MdCn" panose="020B0606030502030204" pitchFamily="34" charset="0"/>
                          <a:ea typeface="+mn-ea"/>
                          <a:cs typeface="+mn-cs"/>
                        </a:rPr>
                        <a:t>Procedural Law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26" name="文本框 25"/>
          <p:cNvSpPr txBox="1"/>
          <p:nvPr/>
        </p:nvSpPr>
        <p:spPr>
          <a:xfrm>
            <a:off x="1092134" y="825419"/>
            <a:ext cx="8140766"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Law School/School of Ideological and Political Education</a:t>
            </a:r>
          </a:p>
        </p:txBody>
      </p:sp>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nvGrpSpPr>
          <p:cNvPr id="15" name="组合 14"/>
          <p:cNvGrpSpPr/>
          <p:nvPr/>
        </p:nvGrpSpPr>
        <p:grpSpPr>
          <a:xfrm>
            <a:off x="300962" y="400606"/>
            <a:ext cx="754661" cy="810677"/>
            <a:chOff x="3181806" y="3439341"/>
            <a:chExt cx="936375" cy="1005878"/>
          </a:xfrm>
        </p:grpSpPr>
        <p:sp>
          <p:nvSpPr>
            <p:cNvPr id="17" name="任意多边形 16"/>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8" name="文本框 17"/>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3955902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254009651"/>
              </p:ext>
            </p:extLst>
          </p:nvPr>
        </p:nvGraphicFramePr>
        <p:xfrm>
          <a:off x="252000" y="1793391"/>
          <a:ext cx="8640000" cy="86400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Software Engineering</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Software Engineering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6" name="文本框 25"/>
          <p:cNvSpPr txBox="1"/>
          <p:nvPr/>
        </p:nvSpPr>
        <p:spPr>
          <a:xfrm>
            <a:off x="1092134" y="825419"/>
            <a:ext cx="8140766"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Software Engineering</a:t>
            </a:r>
          </a:p>
        </p:txBody>
      </p:sp>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nvGrpSpPr>
          <p:cNvPr id="15" name="组合 14"/>
          <p:cNvGrpSpPr/>
          <p:nvPr/>
        </p:nvGrpSpPr>
        <p:grpSpPr>
          <a:xfrm>
            <a:off x="300962" y="400606"/>
            <a:ext cx="754661" cy="810677"/>
            <a:chOff x="3181806" y="3439341"/>
            <a:chExt cx="936375" cy="1005878"/>
          </a:xfrm>
        </p:grpSpPr>
        <p:sp>
          <p:nvSpPr>
            <p:cNvPr id="17" name="任意多边形 16"/>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8" name="文本框 17"/>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2416310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3364041988"/>
              </p:ext>
            </p:extLst>
          </p:nvPr>
        </p:nvGraphicFramePr>
        <p:xfrm>
          <a:off x="252000" y="1793391"/>
          <a:ext cx="8640000" cy="1728000"/>
        </p:xfrm>
        <a:graphic>
          <a:graphicData uri="http://schemas.openxmlformats.org/drawingml/2006/table">
            <a:tbl>
              <a:tblPr firstRow="1" bandRow="1">
                <a:tableStyleId>{5C22544A-7EE6-4342-B048-85BDC9FD1C3A}</a:tableStyleId>
              </a:tblPr>
              <a:tblGrid>
                <a:gridCol w="4320000"/>
                <a:gridCol w="432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MASTER PROGRAMS</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Mathematics and Applied Mathematics</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Physics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marL="0" algn="ctr" defTabSz="914400" rtl="0" eaLnBrk="1" latinLnBrk="0" hangingPunct="1"/>
                      <a:r>
                        <a:rPr lang="en-US" altLang="zh-CN" sz="1400" kern="1200" dirty="0" smtClean="0">
                          <a:solidFill>
                            <a:schemeClr val="bg1"/>
                          </a:solidFill>
                          <a:latin typeface="HelveticaNeueLT Pro 67 MdCn" panose="020B0606030502030204" pitchFamily="34" charset="0"/>
                          <a:ea typeface="+mn-ea"/>
                          <a:cs typeface="+mn-cs"/>
                        </a:rPr>
                        <a:t>Information and Computer Science</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00" rtl="0" eaLnBrk="1" latinLnBrk="0" hangingPunct="1"/>
                      <a:r>
                        <a:rPr lang="en-US" altLang="zh-CN" sz="1400" kern="1200" dirty="0" smtClean="0">
                          <a:solidFill>
                            <a:schemeClr val="bg1"/>
                          </a:solidFill>
                          <a:latin typeface="HelveticaNeueLT Pro 67 MdCn" panose="020B0606030502030204" pitchFamily="34" charset="0"/>
                          <a:ea typeface="+mn-ea"/>
                          <a:cs typeface="+mn-cs"/>
                        </a:rPr>
                        <a:t>System Science</a:t>
                      </a:r>
                      <a:endParaRPr lang="zh-CN" altLang="en-US" sz="1400" kern="1200" dirty="0">
                        <a:solidFill>
                          <a:schemeClr val="bg1"/>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r>
              <a:tr h="432000">
                <a:tc>
                  <a:txBody>
                    <a:bodyPr/>
                    <a:lstStyle/>
                    <a:p>
                      <a:pPr marL="0" algn="ctr" defTabSz="914400" rtl="0" eaLnBrk="1" latinLnBrk="0" hangingPunct="1"/>
                      <a:r>
                        <a:rPr lang="en-US" altLang="zh-CN" sz="1400" kern="1200" dirty="0" smtClean="0">
                          <a:solidFill>
                            <a:srgbClr val="4C4C4C"/>
                          </a:solidFill>
                          <a:latin typeface="HelveticaNeueLT Pro 67 MdCn" panose="020B0606030502030204" pitchFamily="34" charset="0"/>
                          <a:ea typeface="+mn-ea"/>
                          <a:cs typeface="+mn-cs"/>
                        </a:rPr>
                        <a:t>Applied Physics</a:t>
                      </a:r>
                      <a:endParaRPr lang="zh-CN" altLang="en-US" sz="1400" kern="1200" dirty="0">
                        <a:solidFill>
                          <a:srgbClr val="4C4C4C"/>
                        </a:solidFill>
                        <a:latin typeface="HelveticaNeueLT Pro 67 MdCn" panose="020B0606030502030204" pitchFamily="34" charset="0"/>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endParaRPr lang="zh-CN" altLang="en-US" sz="1400" kern="1200" dirty="0">
                        <a:solidFill>
                          <a:srgbClr val="4C4C4C"/>
                        </a:solidFill>
                        <a:latin typeface="HelveticaNeueLT Pro 67 MdCn" panose="020B0606030502030204" pitchFamily="34" charset="0"/>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6" name="文本框 25"/>
          <p:cNvSpPr txBox="1"/>
          <p:nvPr/>
        </p:nvSpPr>
        <p:spPr>
          <a:xfrm>
            <a:off x="1092134" y="825419"/>
            <a:ext cx="8140766"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Mathematics and Physics</a:t>
            </a:r>
          </a:p>
        </p:txBody>
      </p:sp>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nvGrpSpPr>
          <p:cNvPr id="15" name="组合 14"/>
          <p:cNvGrpSpPr/>
          <p:nvPr/>
        </p:nvGrpSpPr>
        <p:grpSpPr>
          <a:xfrm>
            <a:off x="300962" y="400606"/>
            <a:ext cx="754661" cy="810677"/>
            <a:chOff x="3181806" y="3439341"/>
            <a:chExt cx="936375" cy="1005878"/>
          </a:xfrm>
        </p:grpSpPr>
        <p:sp>
          <p:nvSpPr>
            <p:cNvPr id="17" name="任意多边形 16"/>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8" name="文本框 17"/>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33442935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2">
            <a:grayscl/>
            <a:extLst>
              <a:ext uri="{28A0092B-C50C-407E-A947-70E740481C1C}">
                <a14:useLocalDpi xmlns:a14="http://schemas.microsoft.com/office/drawing/2010/main" xmlns="" val="0"/>
              </a:ext>
            </a:extLst>
          </a:blip>
          <a:srcRect l="3981" t="10707" r="4660" b="2418"/>
          <a:stretch>
            <a:fillRect/>
          </a:stretch>
        </p:blipFill>
        <p:spPr>
          <a:xfrm>
            <a:off x="363984" y="1635773"/>
            <a:ext cx="8416032" cy="3963974"/>
          </a:xfrm>
          <a:custGeom>
            <a:avLst/>
            <a:gdLst>
              <a:gd name="connsiteX0" fmla="*/ 0 w 8353888"/>
              <a:gd name="connsiteY0" fmla="*/ 0 h 3934704"/>
              <a:gd name="connsiteX1" fmla="*/ 8353888 w 8353888"/>
              <a:gd name="connsiteY1" fmla="*/ 0 h 3934704"/>
              <a:gd name="connsiteX2" fmla="*/ 8353888 w 8353888"/>
              <a:gd name="connsiteY2" fmla="*/ 3934704 h 3934704"/>
              <a:gd name="connsiteX3" fmla="*/ 0 w 8353888"/>
              <a:gd name="connsiteY3" fmla="*/ 3934704 h 3934704"/>
            </a:gdLst>
            <a:ahLst/>
            <a:cxnLst>
              <a:cxn ang="0">
                <a:pos x="connsiteX0" y="connsiteY0"/>
              </a:cxn>
              <a:cxn ang="0">
                <a:pos x="connsiteX1" y="connsiteY1"/>
              </a:cxn>
              <a:cxn ang="0">
                <a:pos x="connsiteX2" y="connsiteY2"/>
              </a:cxn>
              <a:cxn ang="0">
                <a:pos x="connsiteX3" y="connsiteY3"/>
              </a:cxn>
            </a:cxnLst>
            <a:rect l="l" t="t" r="r" b="b"/>
            <a:pathLst>
              <a:path w="8353888" h="3934704">
                <a:moveTo>
                  <a:pt x="0" y="0"/>
                </a:moveTo>
                <a:lnTo>
                  <a:pt x="8353888" y="0"/>
                </a:lnTo>
                <a:lnTo>
                  <a:pt x="8353888" y="3934704"/>
                </a:lnTo>
                <a:lnTo>
                  <a:pt x="0" y="3934704"/>
                </a:lnTo>
                <a:close/>
              </a:path>
            </a:pathLst>
          </a:custGeom>
        </p:spPr>
      </p:pic>
      <p:grpSp>
        <p:nvGrpSpPr>
          <p:cNvPr id="3" name="组合 2"/>
          <p:cNvGrpSpPr/>
          <p:nvPr/>
        </p:nvGrpSpPr>
        <p:grpSpPr>
          <a:xfrm flipV="1">
            <a:off x="-1825408" y="-1749451"/>
            <a:ext cx="11917896" cy="3220606"/>
            <a:chOff x="-746124" y="4360859"/>
            <a:chExt cx="11917896" cy="3970967"/>
          </a:xfrm>
        </p:grpSpPr>
        <p:sp>
          <p:nvSpPr>
            <p:cNvPr id="4" name="任意多边形 3"/>
            <p:cNvSpPr/>
            <p:nvPr/>
          </p:nvSpPr>
          <p:spPr>
            <a:xfrm>
              <a:off x="-746124" y="4360859"/>
              <a:ext cx="10969408"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rot="690248">
              <a:off x="5766979"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30532" y="4431170"/>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19"/>
            <p:cNvSpPr/>
            <p:nvPr/>
          </p:nvSpPr>
          <p:spPr>
            <a:xfrm rot="949213">
              <a:off x="3912822" y="5450212"/>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8" name="Picture 17" descr="C:\Users\VAIO\Desktop\国际处外事宣传ppt(12-11-26)\学校介绍PPT\重庆渝中半岛.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rightnessContrast contrast="20000"/>
                    </a14:imgEffect>
                  </a14:imgLayer>
                </a14:imgProps>
              </a:ext>
              <a:ext uri="{28A0092B-C50C-407E-A947-70E740481C1C}">
                <a14:useLocalDpi xmlns:a14="http://schemas.microsoft.com/office/drawing/2010/main" xmlns="" val="0"/>
              </a:ext>
            </a:extLst>
          </a:blip>
          <a:srcRect l="7131"/>
          <a:stretch/>
        </p:blipFill>
        <p:spPr bwMode="auto">
          <a:xfrm>
            <a:off x="6048359" y="3625088"/>
            <a:ext cx="2731657" cy="1977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pic>
        <p:nvPicPr>
          <p:cNvPr id="69" name="Picture 17" descr="C:\Users\VAIO\Desktop\国际处外事宣传ppt(12-11-26)\学校介绍PPT\重庆渝中半岛.jpg"/>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colorTemperature colorTemp="47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bwMode="auto">
          <a:xfrm>
            <a:off x="3086913" y="1635772"/>
            <a:ext cx="2944176" cy="1974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pic>
        <p:nvPicPr>
          <p:cNvPr id="70" name="Picture 17" descr="C:\Users\VAIO\Desktop\国际处外事宣传ppt(12-11-26)\学校介绍PPT\重庆渝中半岛.jpg"/>
          <p:cNvPicPr>
            <a:picLocks noChangeAspect="1" noChangeArrowheads="1"/>
          </p:cNvPicPr>
          <p:nvPr/>
        </p:nvPicPr>
        <p:blipFill>
          <a:blip r:embed="rId7">
            <a:extLst>
              <a:ext uri="{BEBA8EAE-BF5A-486C-A8C5-ECC9F3942E4B}">
                <a14:imgProps xmlns:a14="http://schemas.microsoft.com/office/drawing/2010/main" xmlns="">
                  <a14:imgLayer r:embed="rId8">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363501" y="1635772"/>
            <a:ext cx="2706142" cy="197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pic>
        <p:nvPicPr>
          <p:cNvPr id="71" name="Picture 17" descr="C:\Users\VAIO\Desktop\国际处外事宣传ppt(12-11-26)\学校介绍PPT\重庆渝中半岛.jpg"/>
          <p:cNvPicPr>
            <a:picLocks noChangeAspect="1" noChangeArrowheads="1"/>
          </p:cNvPicPr>
          <p:nvPr/>
        </p:nvPicPr>
        <p:blipFill>
          <a:blip r:embed="rId9">
            <a:extLst>
              <a:ext uri="{BEBA8EAE-BF5A-486C-A8C5-ECC9F3942E4B}">
                <a14:imgProps xmlns:a14="http://schemas.microsoft.com/office/drawing/2010/main" xmlns="">
                  <a14:imgLayer r:embed="rId10">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3085424" y="3625088"/>
            <a:ext cx="2944176" cy="1977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pic>
        <p:nvPicPr>
          <p:cNvPr id="72" name="Picture 17" descr="C:\Users\VAIO\Desktop\国际处外事宣传ppt(12-11-26)\学校介绍PPT\重庆渝中半岛.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048359" y="1635772"/>
            <a:ext cx="2731657" cy="1976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pic>
        <p:nvPicPr>
          <p:cNvPr id="73" name="Picture 17" descr="C:\Users\VAIO\Desktop\国际处外事宣传ppt(12-11-26)\学校介绍PPT\重庆渝中半岛.jpg"/>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rightnessContrast bright="20000"/>
                    </a14:imgEffect>
                  </a14:imgLayer>
                </a14:imgProps>
              </a:ext>
              <a:ext uri="{28A0092B-C50C-407E-A947-70E740481C1C}">
                <a14:useLocalDpi xmlns:a14="http://schemas.microsoft.com/office/drawing/2010/main" xmlns="" val="0"/>
              </a:ext>
            </a:extLst>
          </a:blip>
          <a:srcRect r="7678"/>
          <a:stretch/>
        </p:blipFill>
        <p:spPr bwMode="auto">
          <a:xfrm>
            <a:off x="360170" y="3625088"/>
            <a:ext cx="2706496" cy="1977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pic>
      <p:sp>
        <p:nvSpPr>
          <p:cNvPr id="35" name="矩形 34" hidden="1"/>
          <p:cNvSpPr/>
          <p:nvPr/>
        </p:nvSpPr>
        <p:spPr>
          <a:xfrm>
            <a:off x="0" y="0"/>
            <a:ext cx="9144000" cy="5705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105">
            <a:hlinkClick r:id="" action="ppaction://noaction"/>
          </p:cNvPr>
          <p:cNvSpPr>
            <a:spLocks noChangeArrowheads="1"/>
          </p:cNvSpPr>
          <p:nvPr/>
        </p:nvSpPr>
        <p:spPr bwMode="auto">
          <a:xfrm>
            <a:off x="856523" y="113112"/>
            <a:ext cx="3852716" cy="873124"/>
          </a:xfrm>
          <a:prstGeom prst="rect">
            <a:avLst/>
          </a:prstGeom>
        </p:spPr>
        <p:txBody>
          <a:bodyPr wrap="square">
            <a:spAutoFit/>
          </a:bodyPr>
          <a:lstStyle/>
          <a:p>
            <a:pPr>
              <a:lnSpc>
                <a:spcPct val="110000"/>
              </a:lnSpc>
              <a:spcBef>
                <a:spcPct val="0"/>
              </a:spcBef>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Arial Unicode MS" panose="020B0604020202020204" pitchFamily="34" charset="-122"/>
              </a:rPr>
              <a:t>ABOUT </a:t>
            </a:r>
            <a:endParaRPr lang="en-US" altLang="zh-CN" sz="24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Arial Unicode MS" panose="020B0604020202020204" pitchFamily="34" charset="-122"/>
            </a:endParaRPr>
          </a:p>
          <a:p>
            <a:pPr>
              <a:lnSpc>
                <a:spcPct val="110000"/>
              </a:lnSpc>
              <a:spcBef>
                <a:spcPct val="0"/>
              </a:spcBef>
            </a:pPr>
            <a:r>
              <a:rPr lang="en-US" altLang="zh-CN" sz="24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Arial Unicode MS" panose="020B0604020202020204" pitchFamily="34" charset="-122"/>
              </a:rPr>
              <a:t>CHONGQING</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Arial Unicode MS" panose="020B0604020202020204" pitchFamily="34" charset="-122"/>
            </a:endParaRPr>
          </a:p>
        </p:txBody>
      </p:sp>
      <p:pic>
        <p:nvPicPr>
          <p:cNvPr id="9" name="图片 8"/>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200872" y="335954"/>
            <a:ext cx="458892" cy="459178"/>
          </a:xfrm>
          <a:prstGeom prst="rect">
            <a:avLst/>
          </a:prstGeom>
          <a:effectLst/>
        </p:spPr>
      </p:pic>
      <p:cxnSp>
        <p:nvCxnSpPr>
          <p:cNvPr id="10" name="直接连接符 9"/>
          <p:cNvCxnSpPr/>
          <p:nvPr/>
        </p:nvCxnSpPr>
        <p:spPr>
          <a:xfrm>
            <a:off x="787773" y="283463"/>
            <a:ext cx="0" cy="564161"/>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2"/>
          <p:cNvSpPr>
            <a:spLocks noChangeArrowheads="1"/>
          </p:cNvSpPr>
          <p:nvPr/>
        </p:nvSpPr>
        <p:spPr bwMode="auto">
          <a:xfrm>
            <a:off x="200872" y="5705790"/>
            <a:ext cx="8943128" cy="1569660"/>
          </a:xfrm>
          <a:prstGeom prst="rect">
            <a:avLst/>
          </a:prstGeom>
          <a:extLst/>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 </a:t>
            </a: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rPr>
              <a:t>Over 3000 years in history and local culture;</a:t>
            </a:r>
            <a:endParaRPr lang="zh-CN" altLang="en-US"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endParaRPr>
          </a:p>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rPr>
              <a:t> The largest inland city of rivers and mountains on the planet with a population over 32 million;</a:t>
            </a:r>
            <a:endParaRPr lang="zh-CN" altLang="en-US"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endParaRPr>
          </a:p>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rPr>
              <a:t> The only municipality city in Southwest China, the economic center of the upper </a:t>
            </a:r>
            <a:r>
              <a:rPr lang="en-US" altLang="zh-CN" sz="1600" dirty="0" err="1"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rPr>
              <a:t>Yangtze.ggg</a:t>
            </a:r>
            <a:endParaRPr lang="zh-CN" altLang="en-US"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Arial" panose="020B0604020202020204" pitchFamily="34" charset="0"/>
            </a:endParaRPr>
          </a:p>
        </p:txBody>
      </p:sp>
      <p:pic>
        <p:nvPicPr>
          <p:cNvPr id="46" name="图片 45"/>
          <p:cNvPicPr>
            <a:picLocks noChangeAspect="1"/>
          </p:cNvPicPr>
          <p:nvPr/>
        </p:nvPicPr>
        <p:blipFill>
          <a:blip r:embed="rId2">
            <a:extLst>
              <a:ext uri="{28A0092B-C50C-407E-A947-70E740481C1C}">
                <a14:useLocalDpi xmlns:a14="http://schemas.microsoft.com/office/drawing/2010/main" xmlns="" val="0"/>
              </a:ext>
            </a:extLst>
          </a:blip>
          <a:srcRect l="3981" t="10707" r="4660" b="2418"/>
          <a:stretch>
            <a:fillRect/>
          </a:stretch>
        </p:blipFill>
        <p:spPr>
          <a:xfrm>
            <a:off x="363984" y="1635773"/>
            <a:ext cx="8416032" cy="3963974"/>
          </a:xfrm>
          <a:custGeom>
            <a:avLst/>
            <a:gdLst>
              <a:gd name="connsiteX0" fmla="*/ 0 w 8353888"/>
              <a:gd name="connsiteY0" fmla="*/ 0 h 3934704"/>
              <a:gd name="connsiteX1" fmla="*/ 8353888 w 8353888"/>
              <a:gd name="connsiteY1" fmla="*/ 0 h 3934704"/>
              <a:gd name="connsiteX2" fmla="*/ 8353888 w 8353888"/>
              <a:gd name="connsiteY2" fmla="*/ 3934704 h 3934704"/>
              <a:gd name="connsiteX3" fmla="*/ 0 w 8353888"/>
              <a:gd name="connsiteY3" fmla="*/ 3934704 h 3934704"/>
            </a:gdLst>
            <a:ahLst/>
            <a:cxnLst>
              <a:cxn ang="0">
                <a:pos x="connsiteX0" y="connsiteY0"/>
              </a:cxn>
              <a:cxn ang="0">
                <a:pos x="connsiteX1" y="connsiteY1"/>
              </a:cxn>
              <a:cxn ang="0">
                <a:pos x="connsiteX2" y="connsiteY2"/>
              </a:cxn>
              <a:cxn ang="0">
                <a:pos x="connsiteX3" y="connsiteY3"/>
              </a:cxn>
            </a:cxnLst>
            <a:rect l="l" t="t" r="r" b="b"/>
            <a:pathLst>
              <a:path w="8353888" h="3934704">
                <a:moveTo>
                  <a:pt x="0" y="0"/>
                </a:moveTo>
                <a:lnTo>
                  <a:pt x="8353888" y="0"/>
                </a:lnTo>
                <a:lnTo>
                  <a:pt x="8353888" y="3934704"/>
                </a:lnTo>
                <a:lnTo>
                  <a:pt x="0" y="3934704"/>
                </a:lnTo>
                <a:close/>
              </a:path>
            </a:pathLst>
          </a:custGeom>
        </p:spPr>
      </p:pic>
      <p:cxnSp>
        <p:nvCxnSpPr>
          <p:cNvPr id="54" name="直接连接符 53"/>
          <p:cNvCxnSpPr/>
          <p:nvPr/>
        </p:nvCxnSpPr>
        <p:spPr>
          <a:xfrm>
            <a:off x="26633" y="3773009"/>
            <a:ext cx="9090734"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616390" y="1553592"/>
            <a:ext cx="0" cy="4046155"/>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1" name="任意多边形 60"/>
          <p:cNvSpPr/>
          <p:nvPr/>
        </p:nvSpPr>
        <p:spPr>
          <a:xfrm rot="16200000" flipH="1">
            <a:off x="4418828" y="3616122"/>
            <a:ext cx="132057" cy="132058"/>
          </a:xfrm>
          <a:custGeom>
            <a:avLst/>
            <a:gdLst>
              <a:gd name="connsiteX0" fmla="*/ 0 w 800100"/>
              <a:gd name="connsiteY0" fmla="*/ 800101 h 800101"/>
              <a:gd name="connsiteX1" fmla="*/ 0 w 800100"/>
              <a:gd name="connsiteY1" fmla="*/ 618174 h 800101"/>
              <a:gd name="connsiteX2" fmla="*/ 618173 w 800100"/>
              <a:gd name="connsiteY2" fmla="*/ 618174 h 800101"/>
              <a:gd name="connsiteX3" fmla="*/ 618173 w 800100"/>
              <a:gd name="connsiteY3" fmla="*/ 0 h 800101"/>
              <a:gd name="connsiteX4" fmla="*/ 800100 w 800100"/>
              <a:gd name="connsiteY4" fmla="*/ 0 h 800101"/>
              <a:gd name="connsiteX5" fmla="*/ 800100 w 800100"/>
              <a:gd name="connsiteY5" fmla="*/ 618174 h 800101"/>
              <a:gd name="connsiteX6" fmla="*/ 800100 w 800100"/>
              <a:gd name="connsiteY6" fmla="*/ 618174 h 800101"/>
              <a:gd name="connsiteX7" fmla="*/ 800100 w 800100"/>
              <a:gd name="connsiteY7" fmla="*/ 800101 h 80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800101">
                <a:moveTo>
                  <a:pt x="0" y="800101"/>
                </a:moveTo>
                <a:lnTo>
                  <a:pt x="0" y="618174"/>
                </a:lnTo>
                <a:lnTo>
                  <a:pt x="618173" y="618174"/>
                </a:lnTo>
                <a:lnTo>
                  <a:pt x="618173" y="0"/>
                </a:lnTo>
                <a:lnTo>
                  <a:pt x="800100" y="0"/>
                </a:lnTo>
                <a:lnTo>
                  <a:pt x="800100" y="618174"/>
                </a:lnTo>
                <a:lnTo>
                  <a:pt x="800100" y="618174"/>
                </a:lnTo>
                <a:lnTo>
                  <a:pt x="800100" y="800101"/>
                </a:lnTo>
                <a:close/>
              </a:path>
            </a:pathLst>
          </a:custGeom>
          <a:solidFill>
            <a:srgbClr val="0F5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rot="16200000" flipH="1">
            <a:off x="4371747" y="3569157"/>
            <a:ext cx="132057" cy="132058"/>
          </a:xfrm>
          <a:custGeom>
            <a:avLst/>
            <a:gdLst>
              <a:gd name="connsiteX0" fmla="*/ 0 w 800100"/>
              <a:gd name="connsiteY0" fmla="*/ 800101 h 800101"/>
              <a:gd name="connsiteX1" fmla="*/ 0 w 800100"/>
              <a:gd name="connsiteY1" fmla="*/ 618174 h 800101"/>
              <a:gd name="connsiteX2" fmla="*/ 618173 w 800100"/>
              <a:gd name="connsiteY2" fmla="*/ 618174 h 800101"/>
              <a:gd name="connsiteX3" fmla="*/ 618173 w 800100"/>
              <a:gd name="connsiteY3" fmla="*/ 0 h 800101"/>
              <a:gd name="connsiteX4" fmla="*/ 800100 w 800100"/>
              <a:gd name="connsiteY4" fmla="*/ 0 h 800101"/>
              <a:gd name="connsiteX5" fmla="*/ 800100 w 800100"/>
              <a:gd name="connsiteY5" fmla="*/ 618174 h 800101"/>
              <a:gd name="connsiteX6" fmla="*/ 800100 w 800100"/>
              <a:gd name="connsiteY6" fmla="*/ 618174 h 800101"/>
              <a:gd name="connsiteX7" fmla="*/ 800100 w 800100"/>
              <a:gd name="connsiteY7" fmla="*/ 800101 h 80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800101">
                <a:moveTo>
                  <a:pt x="0" y="800101"/>
                </a:moveTo>
                <a:lnTo>
                  <a:pt x="0" y="618174"/>
                </a:lnTo>
                <a:lnTo>
                  <a:pt x="618173" y="618174"/>
                </a:lnTo>
                <a:lnTo>
                  <a:pt x="618173" y="0"/>
                </a:lnTo>
                <a:lnTo>
                  <a:pt x="800100" y="0"/>
                </a:lnTo>
                <a:lnTo>
                  <a:pt x="800100" y="618174"/>
                </a:lnTo>
                <a:lnTo>
                  <a:pt x="800100" y="618174"/>
                </a:lnTo>
                <a:lnTo>
                  <a:pt x="800100" y="800101"/>
                </a:lnTo>
                <a:close/>
              </a:path>
            </a:pathLst>
          </a:custGeom>
          <a:solidFill>
            <a:srgbClr val="5A9E2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rot="16200000" flipH="1">
            <a:off x="4324666" y="3522191"/>
            <a:ext cx="132057" cy="132058"/>
          </a:xfrm>
          <a:custGeom>
            <a:avLst/>
            <a:gdLst>
              <a:gd name="connsiteX0" fmla="*/ 0 w 800100"/>
              <a:gd name="connsiteY0" fmla="*/ 800101 h 800101"/>
              <a:gd name="connsiteX1" fmla="*/ 0 w 800100"/>
              <a:gd name="connsiteY1" fmla="*/ 618174 h 800101"/>
              <a:gd name="connsiteX2" fmla="*/ 618173 w 800100"/>
              <a:gd name="connsiteY2" fmla="*/ 618174 h 800101"/>
              <a:gd name="connsiteX3" fmla="*/ 618173 w 800100"/>
              <a:gd name="connsiteY3" fmla="*/ 0 h 800101"/>
              <a:gd name="connsiteX4" fmla="*/ 800100 w 800100"/>
              <a:gd name="connsiteY4" fmla="*/ 0 h 800101"/>
              <a:gd name="connsiteX5" fmla="*/ 800100 w 800100"/>
              <a:gd name="connsiteY5" fmla="*/ 618174 h 800101"/>
              <a:gd name="connsiteX6" fmla="*/ 800100 w 800100"/>
              <a:gd name="connsiteY6" fmla="*/ 618174 h 800101"/>
              <a:gd name="connsiteX7" fmla="*/ 800100 w 800100"/>
              <a:gd name="connsiteY7" fmla="*/ 800101 h 80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800101">
                <a:moveTo>
                  <a:pt x="0" y="800101"/>
                </a:moveTo>
                <a:lnTo>
                  <a:pt x="0" y="618174"/>
                </a:lnTo>
                <a:lnTo>
                  <a:pt x="618173" y="618174"/>
                </a:lnTo>
                <a:lnTo>
                  <a:pt x="618173" y="0"/>
                </a:lnTo>
                <a:lnTo>
                  <a:pt x="800100" y="0"/>
                </a:lnTo>
                <a:lnTo>
                  <a:pt x="800100" y="618174"/>
                </a:lnTo>
                <a:lnTo>
                  <a:pt x="800100" y="618174"/>
                </a:lnTo>
                <a:lnTo>
                  <a:pt x="800100" y="800101"/>
                </a:lnTo>
                <a:close/>
              </a:path>
            </a:pathLst>
          </a:custGeom>
          <a:solidFill>
            <a:srgbClr val="8BC21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rot="5400000" flipH="1" flipV="1">
            <a:off x="4418828" y="3799613"/>
            <a:ext cx="132057" cy="132058"/>
          </a:xfrm>
          <a:custGeom>
            <a:avLst/>
            <a:gdLst>
              <a:gd name="connsiteX0" fmla="*/ 0 w 800100"/>
              <a:gd name="connsiteY0" fmla="*/ 800101 h 800101"/>
              <a:gd name="connsiteX1" fmla="*/ 0 w 800100"/>
              <a:gd name="connsiteY1" fmla="*/ 618174 h 800101"/>
              <a:gd name="connsiteX2" fmla="*/ 618173 w 800100"/>
              <a:gd name="connsiteY2" fmla="*/ 618174 h 800101"/>
              <a:gd name="connsiteX3" fmla="*/ 618173 w 800100"/>
              <a:gd name="connsiteY3" fmla="*/ 0 h 800101"/>
              <a:gd name="connsiteX4" fmla="*/ 800100 w 800100"/>
              <a:gd name="connsiteY4" fmla="*/ 0 h 800101"/>
              <a:gd name="connsiteX5" fmla="*/ 800100 w 800100"/>
              <a:gd name="connsiteY5" fmla="*/ 618174 h 800101"/>
              <a:gd name="connsiteX6" fmla="*/ 800100 w 800100"/>
              <a:gd name="connsiteY6" fmla="*/ 618174 h 800101"/>
              <a:gd name="connsiteX7" fmla="*/ 800100 w 800100"/>
              <a:gd name="connsiteY7" fmla="*/ 800101 h 80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800101">
                <a:moveTo>
                  <a:pt x="0" y="800101"/>
                </a:moveTo>
                <a:lnTo>
                  <a:pt x="0" y="618174"/>
                </a:lnTo>
                <a:lnTo>
                  <a:pt x="618173" y="618174"/>
                </a:lnTo>
                <a:lnTo>
                  <a:pt x="618173" y="0"/>
                </a:lnTo>
                <a:lnTo>
                  <a:pt x="800100" y="0"/>
                </a:lnTo>
                <a:lnTo>
                  <a:pt x="800100" y="618174"/>
                </a:lnTo>
                <a:lnTo>
                  <a:pt x="800100" y="618174"/>
                </a:lnTo>
                <a:lnTo>
                  <a:pt x="800100" y="800101"/>
                </a:lnTo>
                <a:close/>
              </a:path>
            </a:pathLst>
          </a:custGeom>
          <a:solidFill>
            <a:srgbClr val="0F5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rot="5400000" flipH="1" flipV="1">
            <a:off x="4371747" y="3846579"/>
            <a:ext cx="132057" cy="132058"/>
          </a:xfrm>
          <a:custGeom>
            <a:avLst/>
            <a:gdLst>
              <a:gd name="connsiteX0" fmla="*/ 0 w 800100"/>
              <a:gd name="connsiteY0" fmla="*/ 800101 h 800101"/>
              <a:gd name="connsiteX1" fmla="*/ 0 w 800100"/>
              <a:gd name="connsiteY1" fmla="*/ 618174 h 800101"/>
              <a:gd name="connsiteX2" fmla="*/ 618173 w 800100"/>
              <a:gd name="connsiteY2" fmla="*/ 618174 h 800101"/>
              <a:gd name="connsiteX3" fmla="*/ 618173 w 800100"/>
              <a:gd name="connsiteY3" fmla="*/ 0 h 800101"/>
              <a:gd name="connsiteX4" fmla="*/ 800100 w 800100"/>
              <a:gd name="connsiteY4" fmla="*/ 0 h 800101"/>
              <a:gd name="connsiteX5" fmla="*/ 800100 w 800100"/>
              <a:gd name="connsiteY5" fmla="*/ 618174 h 800101"/>
              <a:gd name="connsiteX6" fmla="*/ 800100 w 800100"/>
              <a:gd name="connsiteY6" fmla="*/ 618174 h 800101"/>
              <a:gd name="connsiteX7" fmla="*/ 800100 w 800100"/>
              <a:gd name="connsiteY7" fmla="*/ 800101 h 80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800101">
                <a:moveTo>
                  <a:pt x="0" y="800101"/>
                </a:moveTo>
                <a:lnTo>
                  <a:pt x="0" y="618174"/>
                </a:lnTo>
                <a:lnTo>
                  <a:pt x="618173" y="618174"/>
                </a:lnTo>
                <a:lnTo>
                  <a:pt x="618173" y="0"/>
                </a:lnTo>
                <a:lnTo>
                  <a:pt x="800100" y="0"/>
                </a:lnTo>
                <a:lnTo>
                  <a:pt x="800100" y="618174"/>
                </a:lnTo>
                <a:lnTo>
                  <a:pt x="800100" y="618174"/>
                </a:lnTo>
                <a:lnTo>
                  <a:pt x="800100" y="800101"/>
                </a:lnTo>
                <a:close/>
              </a:path>
            </a:pathLst>
          </a:custGeom>
          <a:solidFill>
            <a:srgbClr val="5A9E2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rot="5400000" flipH="1" flipV="1">
            <a:off x="4324666" y="3893544"/>
            <a:ext cx="132057" cy="132058"/>
          </a:xfrm>
          <a:custGeom>
            <a:avLst/>
            <a:gdLst>
              <a:gd name="connsiteX0" fmla="*/ 0 w 800100"/>
              <a:gd name="connsiteY0" fmla="*/ 800101 h 800101"/>
              <a:gd name="connsiteX1" fmla="*/ 0 w 800100"/>
              <a:gd name="connsiteY1" fmla="*/ 618174 h 800101"/>
              <a:gd name="connsiteX2" fmla="*/ 618173 w 800100"/>
              <a:gd name="connsiteY2" fmla="*/ 618174 h 800101"/>
              <a:gd name="connsiteX3" fmla="*/ 618173 w 800100"/>
              <a:gd name="connsiteY3" fmla="*/ 0 h 800101"/>
              <a:gd name="connsiteX4" fmla="*/ 800100 w 800100"/>
              <a:gd name="connsiteY4" fmla="*/ 0 h 800101"/>
              <a:gd name="connsiteX5" fmla="*/ 800100 w 800100"/>
              <a:gd name="connsiteY5" fmla="*/ 618174 h 800101"/>
              <a:gd name="connsiteX6" fmla="*/ 800100 w 800100"/>
              <a:gd name="connsiteY6" fmla="*/ 618174 h 800101"/>
              <a:gd name="connsiteX7" fmla="*/ 800100 w 800100"/>
              <a:gd name="connsiteY7" fmla="*/ 800101 h 80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0" h="800101">
                <a:moveTo>
                  <a:pt x="0" y="800101"/>
                </a:moveTo>
                <a:lnTo>
                  <a:pt x="0" y="618174"/>
                </a:lnTo>
                <a:lnTo>
                  <a:pt x="618173" y="618174"/>
                </a:lnTo>
                <a:lnTo>
                  <a:pt x="618173" y="0"/>
                </a:lnTo>
                <a:lnTo>
                  <a:pt x="800100" y="0"/>
                </a:lnTo>
                <a:lnTo>
                  <a:pt x="800100" y="618174"/>
                </a:lnTo>
                <a:lnTo>
                  <a:pt x="800100" y="618174"/>
                </a:lnTo>
                <a:lnTo>
                  <a:pt x="800100" y="800101"/>
                </a:lnTo>
                <a:close/>
              </a:path>
            </a:pathLst>
          </a:custGeom>
          <a:solidFill>
            <a:srgbClr val="8BC21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105">
            <a:hlinkClick r:id="" action="ppaction://noaction"/>
          </p:cNvPr>
          <p:cNvSpPr>
            <a:spLocks noChangeArrowheads="1"/>
          </p:cNvSpPr>
          <p:nvPr/>
        </p:nvSpPr>
        <p:spPr bwMode="auto">
          <a:xfrm>
            <a:off x="4669028" y="3155478"/>
            <a:ext cx="2583883" cy="427746"/>
          </a:xfrm>
          <a:prstGeom prst="rect">
            <a:avLst/>
          </a:prstGeom>
        </p:spPr>
        <p:txBody>
          <a:bodyPr wrap="square">
            <a:spAutoFit/>
          </a:bodyPr>
          <a:lstStyle/>
          <a:p>
            <a:pPr>
              <a:lnSpc>
                <a:spcPct val="120000"/>
              </a:lnSpc>
            </a:pPr>
            <a:r>
              <a:rPr lang="en-US" altLang="zh-CN" sz="2000" dirty="0">
                <a:solidFill>
                  <a:srgbClr val="0F5E2E"/>
                </a:solidFill>
                <a:latin typeface="HelveticaNeueLT Pro 76 BdIt" panose="020B0804020202090204" pitchFamily="34" charset="0"/>
                <a:ea typeface="Hiragino Sans GB W3" panose="020B0300000000000000" pitchFamily="34" charset="-122"/>
                <a:sym typeface="微软雅黑" panose="020B0503020204020204" pitchFamily="34" charset="-122"/>
              </a:rPr>
              <a:t>CHONGQING</a:t>
            </a:r>
          </a:p>
        </p:txBody>
      </p:sp>
      <p:sp>
        <p:nvSpPr>
          <p:cNvPr id="74" name="Rectangle 2"/>
          <p:cNvSpPr>
            <a:spLocks noChangeArrowheads="1"/>
          </p:cNvSpPr>
          <p:nvPr/>
        </p:nvSpPr>
        <p:spPr bwMode="auto">
          <a:xfrm>
            <a:off x="200872" y="5705790"/>
            <a:ext cx="8943128" cy="978729"/>
          </a:xfrm>
          <a:prstGeom prst="rect">
            <a:avLst/>
          </a:prstGeom>
          <a:extLst/>
        </p:spPr>
        <p:txBody>
          <a:bodyPr wrap="square">
            <a:spAutoFit/>
          </a:bodyPr>
          <a:lstStyle/>
          <a:p>
            <a:pPr>
              <a:lnSpc>
                <a:spcPct val="120000"/>
              </a:lnSpc>
            </a:pPr>
            <a:r>
              <a:rPr lang="en-US" altLang="zh-CN" sz="1600" dirty="0">
                <a:solidFill>
                  <a:schemeClr val="bg1">
                    <a:lumMod val="85000"/>
                  </a:schemeClr>
                </a:solidFill>
                <a:latin typeface="HelveticaNeueLT Pro 76 BdIt" panose="020B0804020202090204" pitchFamily="34" charset="0"/>
                <a:ea typeface="Hiragino Sans GB W3" panose="020B0300000000000000" pitchFamily="34" charset="-122"/>
              </a:rPr>
              <a:t> </a:t>
            </a:r>
            <a:r>
              <a:rPr lang="en-US" altLang="zh-CN" sz="1600" dirty="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rPr>
              <a:t>Over 3000 years in history and local culture;</a:t>
            </a:r>
            <a:endParaRPr lang="zh-CN" altLang="en-US" sz="1600" dirty="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endParaRPr>
          </a:p>
          <a:p>
            <a:pPr>
              <a:lnSpc>
                <a:spcPct val="120000"/>
              </a:lnSpc>
            </a:pPr>
            <a:r>
              <a:rPr lang="en-US" altLang="zh-CN" sz="1600" dirty="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rPr>
              <a:t> The largest inland city of rivers and mountains on the planet with a population over 32 million;</a:t>
            </a:r>
            <a:endParaRPr lang="zh-CN" altLang="en-US" sz="1600" dirty="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endParaRPr>
          </a:p>
          <a:p>
            <a:pPr>
              <a:lnSpc>
                <a:spcPct val="120000"/>
              </a:lnSpc>
            </a:pPr>
            <a:r>
              <a:rPr lang="en-US" altLang="zh-CN" sz="1600" dirty="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rPr>
              <a:t> The only municipality city in Southwest China, the economic center of the upper </a:t>
            </a:r>
            <a:r>
              <a:rPr lang="en-US" altLang="zh-CN" sz="1600" dirty="0" smtClean="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rPr>
              <a:t>Yangtze. </a:t>
            </a:r>
            <a:r>
              <a:rPr lang="en-US" altLang="zh-CN" sz="1600" dirty="0" err="1" smtClean="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rPr>
              <a:t>reiver</a:t>
            </a:r>
            <a:endParaRPr lang="zh-CN" altLang="en-US" sz="1600" dirty="0">
              <a:solidFill>
                <a:schemeClr val="bg1">
                  <a:lumMod val="85000"/>
                </a:schemeClr>
              </a:solidFill>
              <a:latin typeface="HelveticaNeueLT Pro 76 BdIt" panose="020B0804020202090204" pitchFamily="34" charset="0"/>
              <a:ea typeface="Hiragino Sans GB W3" panose="020B0300000000000000" pitchFamily="34" charset="-122"/>
              <a:sym typeface="Arial" panose="020B0604020202020204" pitchFamily="34" charset="0"/>
            </a:endParaRPr>
          </a:p>
        </p:txBody>
      </p:sp>
      <p:grpSp>
        <p:nvGrpSpPr>
          <p:cNvPr id="31" name="组合 30"/>
          <p:cNvGrpSpPr/>
          <p:nvPr/>
        </p:nvGrpSpPr>
        <p:grpSpPr>
          <a:xfrm>
            <a:off x="4544351" y="3629861"/>
            <a:ext cx="150330" cy="151472"/>
            <a:chOff x="2021156" y="1460822"/>
            <a:chExt cx="448572" cy="811874"/>
          </a:xfrm>
          <a:effectLst>
            <a:outerShdw blurRad="76200" dir="18900000" sy="23000" kx="-1200000" algn="bl" rotWithShape="0">
              <a:prstClr val="black">
                <a:alpha val="20000"/>
              </a:prstClr>
            </a:outerShdw>
          </a:effectLst>
        </p:grpSpPr>
        <p:sp>
          <p:nvSpPr>
            <p:cNvPr id="32" name="菱形 31"/>
            <p:cNvSpPr/>
            <p:nvPr/>
          </p:nvSpPr>
          <p:spPr>
            <a:xfrm>
              <a:off x="2023865" y="1460822"/>
              <a:ext cx="443759" cy="296061"/>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32"/>
            <p:cNvSpPr/>
            <p:nvPr/>
          </p:nvSpPr>
          <p:spPr>
            <a:xfrm>
              <a:off x="2021156" y="1599835"/>
              <a:ext cx="224286" cy="672861"/>
            </a:xfrm>
            <a:custGeom>
              <a:avLst/>
              <a:gdLst>
                <a:gd name="connsiteX0" fmla="*/ 0 w 224286"/>
                <a:gd name="connsiteY0" fmla="*/ 0 h 672861"/>
                <a:gd name="connsiteX1" fmla="*/ 224286 w 224286"/>
                <a:gd name="connsiteY1" fmla="*/ 149525 h 672861"/>
                <a:gd name="connsiteX2" fmla="*/ 224286 w 224286"/>
                <a:gd name="connsiteY2" fmla="*/ 672861 h 672861"/>
                <a:gd name="connsiteX3" fmla="*/ 0 w 224286"/>
                <a:gd name="connsiteY3" fmla="*/ 0 h 672861"/>
              </a:gdLst>
              <a:ahLst/>
              <a:cxnLst>
                <a:cxn ang="0">
                  <a:pos x="connsiteX0" y="connsiteY0"/>
                </a:cxn>
                <a:cxn ang="0">
                  <a:pos x="connsiteX1" y="connsiteY1"/>
                </a:cxn>
                <a:cxn ang="0">
                  <a:pos x="connsiteX2" y="connsiteY2"/>
                </a:cxn>
                <a:cxn ang="0">
                  <a:pos x="connsiteX3" y="connsiteY3"/>
                </a:cxn>
              </a:cxnLst>
              <a:rect l="l" t="t" r="r" b="b"/>
              <a:pathLst>
                <a:path w="224286" h="672861">
                  <a:moveTo>
                    <a:pt x="0" y="0"/>
                  </a:moveTo>
                  <a:lnTo>
                    <a:pt x="224286" y="149525"/>
                  </a:lnTo>
                  <a:lnTo>
                    <a:pt x="224286" y="672861"/>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33"/>
            <p:cNvSpPr/>
            <p:nvPr/>
          </p:nvSpPr>
          <p:spPr>
            <a:xfrm flipH="1">
              <a:off x="2245442" y="1599835"/>
              <a:ext cx="224286" cy="672861"/>
            </a:xfrm>
            <a:custGeom>
              <a:avLst/>
              <a:gdLst>
                <a:gd name="connsiteX0" fmla="*/ 0 w 224286"/>
                <a:gd name="connsiteY0" fmla="*/ 0 h 672861"/>
                <a:gd name="connsiteX1" fmla="*/ 224286 w 224286"/>
                <a:gd name="connsiteY1" fmla="*/ 149525 h 672861"/>
                <a:gd name="connsiteX2" fmla="*/ 224286 w 224286"/>
                <a:gd name="connsiteY2" fmla="*/ 672861 h 672861"/>
                <a:gd name="connsiteX3" fmla="*/ 0 w 224286"/>
                <a:gd name="connsiteY3" fmla="*/ 0 h 672861"/>
              </a:gdLst>
              <a:ahLst/>
              <a:cxnLst>
                <a:cxn ang="0">
                  <a:pos x="connsiteX0" y="connsiteY0"/>
                </a:cxn>
                <a:cxn ang="0">
                  <a:pos x="connsiteX1" y="connsiteY1"/>
                </a:cxn>
                <a:cxn ang="0">
                  <a:pos x="connsiteX2" y="connsiteY2"/>
                </a:cxn>
                <a:cxn ang="0">
                  <a:pos x="connsiteX3" y="connsiteY3"/>
                </a:cxn>
              </a:cxnLst>
              <a:rect l="l" t="t" r="r" b="b"/>
              <a:pathLst>
                <a:path w="224286" h="672861">
                  <a:moveTo>
                    <a:pt x="0" y="0"/>
                  </a:moveTo>
                  <a:lnTo>
                    <a:pt x="224286" y="149525"/>
                  </a:lnTo>
                  <a:lnTo>
                    <a:pt x="224286" y="672861"/>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774159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1.48148E-6 L 0 0.28171 " pathEditMode="relative" rAng="0" ptsTypes="AA">
                                      <p:cBhvr>
                                        <p:cTn id="6" dur="2000" spd="-100000" fill="hold"/>
                                        <p:tgtEl>
                                          <p:spTgt spid="54"/>
                                        </p:tgtEl>
                                        <p:attrNameLst>
                                          <p:attrName>ppt_x</p:attrName>
                                          <p:attrName>ppt_y</p:attrName>
                                        </p:attrNameLst>
                                      </p:cBhvr>
                                      <p:rCtr x="0" y="14074"/>
                                    </p:animMotion>
                                  </p:childTnLst>
                                </p:cTn>
                              </p:par>
                              <p:par>
                                <p:cTn id="7" presetID="35" presetClass="path" presetSubtype="0" accel="50000" decel="50000" fill="hold" nodeType="withEffect">
                                  <p:stCondLst>
                                    <p:cond delay="0"/>
                                  </p:stCondLst>
                                  <p:childTnLst>
                                    <p:animMotion origin="layout" path="M -1.11111E-6 2.22222E-6 L -0.48281 2.22222E-6 " pathEditMode="relative" rAng="0" ptsTypes="AA">
                                      <p:cBhvr>
                                        <p:cTn id="8" dur="2000" spd="-100000" fill="hold"/>
                                        <p:tgtEl>
                                          <p:spTgt spid="56"/>
                                        </p:tgtEl>
                                        <p:attrNameLst>
                                          <p:attrName>ppt_x</p:attrName>
                                          <p:attrName>ppt_y</p:attrName>
                                        </p:attrNameLst>
                                      </p:cBhvr>
                                      <p:rCtr x="-24149" y="0"/>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
                                        <p:tgtEl>
                                          <p:spTgt spid="6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100"/>
                                        <p:tgtEl>
                                          <p:spTgt spid="66"/>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
                                        <p:tgtEl>
                                          <p:spTgt spid="61"/>
                                        </p:tgtEl>
                                      </p:cBhvr>
                                    </p:animEffect>
                                  </p:childTnLst>
                                </p:cTn>
                              </p:par>
                              <p:par>
                                <p:cTn id="19" presetID="10" presetClass="entr" presetSubtype="0" fill="hold" grpId="0" nodeType="withEffect">
                                  <p:stCondLst>
                                    <p:cond delay="1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
                                        <p:tgtEl>
                                          <p:spTgt spid="65"/>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100"/>
                                        <p:tgtEl>
                                          <p:spTgt spid="62"/>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
                                        <p:tgtEl>
                                          <p:spTgt spid="64"/>
                                        </p:tgtEl>
                                      </p:cBhvr>
                                    </p:animEffect>
                                  </p:childTnLst>
                                </p:cTn>
                              </p:par>
                              <p:par>
                                <p:cTn id="28" presetID="26" presetClass="emph" presetSubtype="0" repeatCount="2000" fill="hold" grpId="1" nodeType="withEffect">
                                  <p:stCondLst>
                                    <p:cond delay="200"/>
                                  </p:stCondLst>
                                  <p:childTnLst>
                                    <p:animEffect transition="out" filter="fade">
                                      <p:cBhvr>
                                        <p:cTn id="29" dur="100" tmFilter="0, 0; .2, .5; .8, .5; 1, 0"/>
                                        <p:tgtEl>
                                          <p:spTgt spid="63"/>
                                        </p:tgtEl>
                                      </p:cBhvr>
                                    </p:animEffect>
                                    <p:animScale>
                                      <p:cBhvr>
                                        <p:cTn id="30" dur="50" autoRev="1" fill="hold"/>
                                        <p:tgtEl>
                                          <p:spTgt spid="63"/>
                                        </p:tgtEl>
                                      </p:cBhvr>
                                      <p:by x="105000" y="105000"/>
                                    </p:animScale>
                                  </p:childTnLst>
                                </p:cTn>
                              </p:par>
                              <p:par>
                                <p:cTn id="31" presetID="26" presetClass="emph" presetSubtype="0" repeatCount="2000" fill="hold" grpId="1" nodeType="withEffect">
                                  <p:stCondLst>
                                    <p:cond delay="200"/>
                                  </p:stCondLst>
                                  <p:childTnLst>
                                    <p:animEffect transition="out" filter="fade">
                                      <p:cBhvr>
                                        <p:cTn id="32" dur="100" tmFilter="0, 0; .2, .5; .8, .5; 1, 0"/>
                                        <p:tgtEl>
                                          <p:spTgt spid="66"/>
                                        </p:tgtEl>
                                      </p:cBhvr>
                                    </p:animEffect>
                                    <p:animScale>
                                      <p:cBhvr>
                                        <p:cTn id="33" dur="50" autoRev="1" fill="hold"/>
                                        <p:tgtEl>
                                          <p:spTgt spid="66"/>
                                        </p:tgtEl>
                                      </p:cBhvr>
                                      <p:by x="105000" y="105000"/>
                                    </p:animScale>
                                  </p:childTnLst>
                                </p:cTn>
                              </p:par>
                              <p:par>
                                <p:cTn id="34" presetID="26" presetClass="emph" presetSubtype="0" repeatCount="2000" fill="hold" grpId="1" nodeType="withEffect">
                                  <p:stCondLst>
                                    <p:cond delay="300"/>
                                  </p:stCondLst>
                                  <p:childTnLst>
                                    <p:animEffect transition="out" filter="fade">
                                      <p:cBhvr>
                                        <p:cTn id="35" dur="100" tmFilter="0, 0; .2, .5; .8, .5; 1, 0"/>
                                        <p:tgtEl>
                                          <p:spTgt spid="61"/>
                                        </p:tgtEl>
                                      </p:cBhvr>
                                    </p:animEffect>
                                    <p:animScale>
                                      <p:cBhvr>
                                        <p:cTn id="36" dur="50" autoRev="1" fill="hold"/>
                                        <p:tgtEl>
                                          <p:spTgt spid="61"/>
                                        </p:tgtEl>
                                      </p:cBhvr>
                                      <p:by x="105000" y="105000"/>
                                    </p:animScale>
                                  </p:childTnLst>
                                </p:cTn>
                              </p:par>
                              <p:par>
                                <p:cTn id="37" presetID="26" presetClass="emph" presetSubtype="0" repeatCount="2000" fill="hold" grpId="1" nodeType="withEffect">
                                  <p:stCondLst>
                                    <p:cond delay="300"/>
                                  </p:stCondLst>
                                  <p:childTnLst>
                                    <p:animEffect transition="out" filter="fade">
                                      <p:cBhvr>
                                        <p:cTn id="38" dur="100" tmFilter="0, 0; .2, .5; .8, .5; 1, 0"/>
                                        <p:tgtEl>
                                          <p:spTgt spid="65"/>
                                        </p:tgtEl>
                                      </p:cBhvr>
                                    </p:animEffect>
                                    <p:animScale>
                                      <p:cBhvr>
                                        <p:cTn id="39" dur="50" autoRev="1" fill="hold"/>
                                        <p:tgtEl>
                                          <p:spTgt spid="65"/>
                                        </p:tgtEl>
                                      </p:cBhvr>
                                      <p:by x="105000" y="105000"/>
                                    </p:animScale>
                                  </p:childTnLst>
                                </p:cTn>
                              </p:par>
                              <p:par>
                                <p:cTn id="40" presetID="26" presetClass="emph" presetSubtype="0" repeatCount="2000" fill="hold" grpId="1" nodeType="withEffect">
                                  <p:stCondLst>
                                    <p:cond delay="400"/>
                                  </p:stCondLst>
                                  <p:childTnLst>
                                    <p:animEffect transition="out" filter="fade">
                                      <p:cBhvr>
                                        <p:cTn id="41" dur="100" tmFilter="0, 0; .2, .5; .8, .5; 1, 0"/>
                                        <p:tgtEl>
                                          <p:spTgt spid="62"/>
                                        </p:tgtEl>
                                      </p:cBhvr>
                                    </p:animEffect>
                                    <p:animScale>
                                      <p:cBhvr>
                                        <p:cTn id="42" dur="50" autoRev="1" fill="hold"/>
                                        <p:tgtEl>
                                          <p:spTgt spid="62"/>
                                        </p:tgtEl>
                                      </p:cBhvr>
                                      <p:by x="105000" y="105000"/>
                                    </p:animScale>
                                  </p:childTnLst>
                                </p:cTn>
                              </p:par>
                              <p:par>
                                <p:cTn id="43" presetID="26" presetClass="emph" presetSubtype="0" repeatCount="2000" fill="hold" grpId="1" nodeType="withEffect">
                                  <p:stCondLst>
                                    <p:cond delay="400"/>
                                  </p:stCondLst>
                                  <p:childTnLst>
                                    <p:animEffect transition="out" filter="fade">
                                      <p:cBhvr>
                                        <p:cTn id="44" dur="100" tmFilter="0, 0; .2, .5; .8, .5; 1, 0"/>
                                        <p:tgtEl>
                                          <p:spTgt spid="64"/>
                                        </p:tgtEl>
                                      </p:cBhvr>
                                    </p:animEffect>
                                    <p:animScale>
                                      <p:cBhvr>
                                        <p:cTn id="45" dur="50" autoRev="1" fill="hold"/>
                                        <p:tgtEl>
                                          <p:spTgt spid="64"/>
                                        </p:tgtEl>
                                      </p:cBhvr>
                                      <p:by x="105000" y="105000"/>
                                    </p:animScale>
                                  </p:childTnLst>
                                </p:cTn>
                              </p:par>
                              <p:par>
                                <p:cTn id="46" presetID="10" presetClass="exit" presetSubtype="0" fill="hold" nodeType="withEffect">
                                  <p:stCondLst>
                                    <p:cond delay="400"/>
                                  </p:stCondLst>
                                  <p:childTnLst>
                                    <p:animEffect transition="out" filter="fade">
                                      <p:cBhvr>
                                        <p:cTn id="47" dur="750"/>
                                        <p:tgtEl>
                                          <p:spTgt spid="54"/>
                                        </p:tgtEl>
                                      </p:cBhvr>
                                    </p:animEffect>
                                    <p:set>
                                      <p:cBhvr>
                                        <p:cTn id="48" dur="1" fill="hold">
                                          <p:stCondLst>
                                            <p:cond delay="749"/>
                                          </p:stCondLst>
                                        </p:cTn>
                                        <p:tgtEl>
                                          <p:spTgt spid="54"/>
                                        </p:tgtEl>
                                        <p:attrNameLst>
                                          <p:attrName>style.visibility</p:attrName>
                                        </p:attrNameLst>
                                      </p:cBhvr>
                                      <p:to>
                                        <p:strVal val="hidden"/>
                                      </p:to>
                                    </p:set>
                                  </p:childTnLst>
                                </p:cTn>
                              </p:par>
                              <p:par>
                                <p:cTn id="49" presetID="10" presetClass="exit" presetSubtype="0" fill="hold" nodeType="withEffect">
                                  <p:stCondLst>
                                    <p:cond delay="400"/>
                                  </p:stCondLst>
                                  <p:childTnLst>
                                    <p:animEffect transition="out" filter="fade">
                                      <p:cBhvr>
                                        <p:cTn id="50" dur="750"/>
                                        <p:tgtEl>
                                          <p:spTgt spid="56"/>
                                        </p:tgtEl>
                                      </p:cBhvr>
                                    </p:animEffect>
                                    <p:set>
                                      <p:cBhvr>
                                        <p:cTn id="51" dur="1" fill="hold">
                                          <p:stCondLst>
                                            <p:cond delay="749"/>
                                          </p:stCondLst>
                                        </p:cTn>
                                        <p:tgtEl>
                                          <p:spTgt spid="56"/>
                                        </p:tgtEl>
                                        <p:attrNameLst>
                                          <p:attrName>style.visibility</p:attrName>
                                        </p:attrNameLst>
                                      </p:cBhvr>
                                      <p:to>
                                        <p:strVal val="hidden"/>
                                      </p:to>
                                    </p:set>
                                  </p:childTnLst>
                                </p:cTn>
                              </p:par>
                              <p:par>
                                <p:cTn id="52" presetID="10" presetClass="exit" presetSubtype="0" fill="hold" grpId="2" nodeType="withEffect">
                                  <p:stCondLst>
                                    <p:cond delay="750"/>
                                  </p:stCondLst>
                                  <p:childTnLst>
                                    <p:animEffect transition="out" filter="fade">
                                      <p:cBhvr>
                                        <p:cTn id="53" dur="1000"/>
                                        <p:tgtEl>
                                          <p:spTgt spid="63"/>
                                        </p:tgtEl>
                                      </p:cBhvr>
                                    </p:animEffect>
                                    <p:set>
                                      <p:cBhvr>
                                        <p:cTn id="54" dur="1" fill="hold">
                                          <p:stCondLst>
                                            <p:cond delay="999"/>
                                          </p:stCondLst>
                                        </p:cTn>
                                        <p:tgtEl>
                                          <p:spTgt spid="63"/>
                                        </p:tgtEl>
                                        <p:attrNameLst>
                                          <p:attrName>style.visibility</p:attrName>
                                        </p:attrNameLst>
                                      </p:cBhvr>
                                      <p:to>
                                        <p:strVal val="hidden"/>
                                      </p:to>
                                    </p:set>
                                  </p:childTnLst>
                                </p:cTn>
                              </p:par>
                              <p:par>
                                <p:cTn id="55" presetID="10" presetClass="exit" presetSubtype="0" fill="hold" grpId="2" nodeType="withEffect">
                                  <p:stCondLst>
                                    <p:cond delay="750"/>
                                  </p:stCondLst>
                                  <p:childTnLst>
                                    <p:animEffect transition="out" filter="fade">
                                      <p:cBhvr>
                                        <p:cTn id="56" dur="1000"/>
                                        <p:tgtEl>
                                          <p:spTgt spid="66"/>
                                        </p:tgtEl>
                                      </p:cBhvr>
                                    </p:animEffect>
                                    <p:set>
                                      <p:cBhvr>
                                        <p:cTn id="57" dur="1" fill="hold">
                                          <p:stCondLst>
                                            <p:cond delay="999"/>
                                          </p:stCondLst>
                                        </p:cTn>
                                        <p:tgtEl>
                                          <p:spTgt spid="66"/>
                                        </p:tgtEl>
                                        <p:attrNameLst>
                                          <p:attrName>style.visibility</p:attrName>
                                        </p:attrNameLst>
                                      </p:cBhvr>
                                      <p:to>
                                        <p:strVal val="hidden"/>
                                      </p:to>
                                    </p:set>
                                  </p:childTnLst>
                                </p:cTn>
                              </p:par>
                              <p:par>
                                <p:cTn id="58" presetID="10" presetClass="exit" presetSubtype="0" fill="hold" grpId="2" nodeType="withEffect">
                                  <p:stCondLst>
                                    <p:cond delay="750"/>
                                  </p:stCondLst>
                                  <p:childTnLst>
                                    <p:animEffect transition="out" filter="fade">
                                      <p:cBhvr>
                                        <p:cTn id="59" dur="1000"/>
                                        <p:tgtEl>
                                          <p:spTgt spid="61"/>
                                        </p:tgtEl>
                                      </p:cBhvr>
                                    </p:animEffect>
                                    <p:set>
                                      <p:cBhvr>
                                        <p:cTn id="60" dur="1" fill="hold">
                                          <p:stCondLst>
                                            <p:cond delay="999"/>
                                          </p:stCondLst>
                                        </p:cTn>
                                        <p:tgtEl>
                                          <p:spTgt spid="61"/>
                                        </p:tgtEl>
                                        <p:attrNameLst>
                                          <p:attrName>style.visibility</p:attrName>
                                        </p:attrNameLst>
                                      </p:cBhvr>
                                      <p:to>
                                        <p:strVal val="hidden"/>
                                      </p:to>
                                    </p:set>
                                  </p:childTnLst>
                                </p:cTn>
                              </p:par>
                              <p:par>
                                <p:cTn id="61" presetID="10" presetClass="exit" presetSubtype="0" fill="hold" grpId="2" nodeType="withEffect">
                                  <p:stCondLst>
                                    <p:cond delay="750"/>
                                  </p:stCondLst>
                                  <p:childTnLst>
                                    <p:animEffect transition="out" filter="fade">
                                      <p:cBhvr>
                                        <p:cTn id="62" dur="1000"/>
                                        <p:tgtEl>
                                          <p:spTgt spid="65"/>
                                        </p:tgtEl>
                                      </p:cBhvr>
                                    </p:animEffect>
                                    <p:set>
                                      <p:cBhvr>
                                        <p:cTn id="63" dur="1" fill="hold">
                                          <p:stCondLst>
                                            <p:cond delay="999"/>
                                          </p:stCondLst>
                                        </p:cTn>
                                        <p:tgtEl>
                                          <p:spTgt spid="65"/>
                                        </p:tgtEl>
                                        <p:attrNameLst>
                                          <p:attrName>style.visibility</p:attrName>
                                        </p:attrNameLst>
                                      </p:cBhvr>
                                      <p:to>
                                        <p:strVal val="hidden"/>
                                      </p:to>
                                    </p:set>
                                  </p:childTnLst>
                                </p:cTn>
                              </p:par>
                              <p:par>
                                <p:cTn id="64" presetID="10" presetClass="exit" presetSubtype="0" fill="hold" grpId="2" nodeType="withEffect">
                                  <p:stCondLst>
                                    <p:cond delay="750"/>
                                  </p:stCondLst>
                                  <p:childTnLst>
                                    <p:animEffect transition="out" filter="fade">
                                      <p:cBhvr>
                                        <p:cTn id="65" dur="1000"/>
                                        <p:tgtEl>
                                          <p:spTgt spid="62"/>
                                        </p:tgtEl>
                                      </p:cBhvr>
                                    </p:animEffect>
                                    <p:set>
                                      <p:cBhvr>
                                        <p:cTn id="66" dur="1" fill="hold">
                                          <p:stCondLst>
                                            <p:cond delay="999"/>
                                          </p:stCondLst>
                                        </p:cTn>
                                        <p:tgtEl>
                                          <p:spTgt spid="62"/>
                                        </p:tgtEl>
                                        <p:attrNameLst>
                                          <p:attrName>style.visibility</p:attrName>
                                        </p:attrNameLst>
                                      </p:cBhvr>
                                      <p:to>
                                        <p:strVal val="hidden"/>
                                      </p:to>
                                    </p:set>
                                  </p:childTnLst>
                                </p:cTn>
                              </p:par>
                              <p:par>
                                <p:cTn id="67" presetID="10" presetClass="exit" presetSubtype="0" fill="hold" grpId="2" nodeType="withEffect">
                                  <p:stCondLst>
                                    <p:cond delay="750"/>
                                  </p:stCondLst>
                                  <p:childTnLst>
                                    <p:animEffect transition="out" filter="fade">
                                      <p:cBhvr>
                                        <p:cTn id="68" dur="1000"/>
                                        <p:tgtEl>
                                          <p:spTgt spid="64"/>
                                        </p:tgtEl>
                                      </p:cBhvr>
                                    </p:animEffect>
                                    <p:set>
                                      <p:cBhvr>
                                        <p:cTn id="69" dur="1" fill="hold">
                                          <p:stCondLst>
                                            <p:cond delay="999"/>
                                          </p:stCondLst>
                                        </p:cTn>
                                        <p:tgtEl>
                                          <p:spTgt spid="64"/>
                                        </p:tgtEl>
                                        <p:attrNameLst>
                                          <p:attrName>style.visibility</p:attrName>
                                        </p:attrNameLst>
                                      </p:cBhvr>
                                      <p:to>
                                        <p:strVal val="hidden"/>
                                      </p:to>
                                    </p:set>
                                  </p:childTnLst>
                                </p:cTn>
                              </p:par>
                              <p:par>
                                <p:cTn id="70" presetID="10" presetClass="entr" presetSubtype="0" fill="hold" grpId="0" nodeType="withEffect">
                                  <p:stCondLst>
                                    <p:cond delay="25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1000"/>
                                        <p:tgtEl>
                                          <p:spTgt spid="67"/>
                                        </p:tgtEl>
                                      </p:cBhvr>
                                    </p:animEffect>
                                  </p:childTnLst>
                                </p:cTn>
                              </p:par>
                              <p:par>
                                <p:cTn id="73" presetID="10" presetClass="exit" presetSubtype="0" fill="hold" nodeType="withEffect">
                                  <p:stCondLst>
                                    <p:cond delay="0"/>
                                  </p:stCondLst>
                                  <p:childTnLst>
                                    <p:animEffect transition="out" filter="fade">
                                      <p:cBhvr>
                                        <p:cTn id="74" dur="1000"/>
                                        <p:tgtEl>
                                          <p:spTgt spid="29"/>
                                        </p:tgtEl>
                                      </p:cBhvr>
                                    </p:animEffect>
                                    <p:set>
                                      <p:cBhvr>
                                        <p:cTn id="75" dur="1" fill="hold">
                                          <p:stCondLst>
                                            <p:cond delay="999"/>
                                          </p:stCondLst>
                                        </p:cTn>
                                        <p:tgtEl>
                                          <p:spTgt spid="29"/>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1000"/>
                                        <p:tgtEl>
                                          <p:spTgt spid="46"/>
                                        </p:tgtEl>
                                      </p:cBhvr>
                                    </p:animEffect>
                                  </p:childTnLst>
                                </p:cTn>
                              </p:par>
                              <p:par>
                                <p:cTn id="79" presetID="10" presetClass="entr" presetSubtype="0" fill="hold" nodeType="withEffect">
                                  <p:stCondLst>
                                    <p:cond delay="50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750"/>
                                        <p:tgtEl>
                                          <p:spTgt spid="31"/>
                                        </p:tgtEl>
                                      </p:cBhvr>
                                    </p:animEffect>
                                  </p:childTnLst>
                                </p:cTn>
                              </p:par>
                              <p:par>
                                <p:cTn id="82" presetID="42" presetClass="path" presetSubtype="0" accel="50000" decel="50000" fill="hold" nodeType="withEffect">
                                  <p:stCondLst>
                                    <p:cond delay="500"/>
                                  </p:stCondLst>
                                  <p:childTnLst>
                                    <p:animMotion origin="layout" path="M 1.66667E-6 2.22222E-6 L -0.00035 -0.01875 " pathEditMode="relative" rAng="0" ptsTypes="AA">
                                      <p:cBhvr>
                                        <p:cTn id="83" dur="750" spd="-100000" fill="hold"/>
                                        <p:tgtEl>
                                          <p:spTgt spid="31"/>
                                        </p:tgtEl>
                                        <p:attrNameLst>
                                          <p:attrName>ppt_x</p:attrName>
                                          <p:attrName>ppt_y</p:attrName>
                                        </p:attrNameLst>
                                      </p:cBhvr>
                                      <p:rCtr x="0" y="-1898"/>
                                    </p:animMotion>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fade">
                                      <p:cBhvr>
                                        <p:cTn id="88" dur="1000"/>
                                        <p:tgtEl>
                                          <p:spTgt spid="70"/>
                                        </p:tgtEl>
                                      </p:cBhvr>
                                    </p:animEffect>
                                  </p:childTnLst>
                                </p:cTn>
                              </p:par>
                              <p:par>
                                <p:cTn id="89" presetID="26" presetClass="emph" presetSubtype="0" fill="hold" nodeType="withEffect">
                                  <p:stCondLst>
                                    <p:cond delay="0"/>
                                  </p:stCondLst>
                                  <p:childTnLst>
                                    <p:animEffect transition="out" filter="fade">
                                      <p:cBhvr>
                                        <p:cTn id="90" dur="1000" tmFilter="0, 0; .2, .5; .8, .5; 1, 0"/>
                                        <p:tgtEl>
                                          <p:spTgt spid="70"/>
                                        </p:tgtEl>
                                      </p:cBhvr>
                                    </p:animEffect>
                                    <p:animScale>
                                      <p:cBhvr>
                                        <p:cTn id="91" dur="500" autoRev="1" fill="hold"/>
                                        <p:tgtEl>
                                          <p:spTgt spid="70"/>
                                        </p:tgtEl>
                                      </p:cBhvr>
                                      <p:by x="105000" y="105000"/>
                                    </p:animScale>
                                  </p:childTnLst>
                                </p:cTn>
                              </p:par>
                              <p:par>
                                <p:cTn id="92" presetID="10" presetClass="exit" presetSubtype="0" fill="hold" grpId="1" nodeType="withEffect">
                                  <p:stCondLst>
                                    <p:cond delay="0"/>
                                  </p:stCondLst>
                                  <p:childTnLst>
                                    <p:animEffect transition="out" filter="fade">
                                      <p:cBhvr>
                                        <p:cTn id="93" dur="500"/>
                                        <p:tgtEl>
                                          <p:spTgt spid="67"/>
                                        </p:tgtEl>
                                      </p:cBhvr>
                                    </p:animEffect>
                                    <p:set>
                                      <p:cBhvr>
                                        <p:cTn id="94" dur="1" fill="hold">
                                          <p:stCondLst>
                                            <p:cond delay="499"/>
                                          </p:stCondLst>
                                        </p:cTn>
                                        <p:tgtEl>
                                          <p:spTgt spid="67"/>
                                        </p:tgtEl>
                                        <p:attrNameLst>
                                          <p:attrName>style.visibility</p:attrName>
                                        </p:attrNameLst>
                                      </p:cBhvr>
                                      <p:to>
                                        <p:strVal val="hidden"/>
                                      </p:to>
                                    </p:set>
                                  </p:childTnLst>
                                </p:cTn>
                              </p:par>
                              <p:par>
                                <p:cTn id="95" presetID="10" presetClass="entr" presetSubtype="0" fill="hold" nodeType="withEffect">
                                  <p:stCondLst>
                                    <p:cond delay="750"/>
                                  </p:stCondLst>
                                  <p:childTnLst>
                                    <p:set>
                                      <p:cBhvr>
                                        <p:cTn id="96" dur="1" fill="hold">
                                          <p:stCondLst>
                                            <p:cond delay="0"/>
                                          </p:stCondLst>
                                        </p:cTn>
                                        <p:tgtEl>
                                          <p:spTgt spid="69"/>
                                        </p:tgtEl>
                                        <p:attrNameLst>
                                          <p:attrName>style.visibility</p:attrName>
                                        </p:attrNameLst>
                                      </p:cBhvr>
                                      <p:to>
                                        <p:strVal val="visible"/>
                                      </p:to>
                                    </p:set>
                                    <p:animEffect transition="in" filter="fade">
                                      <p:cBhvr>
                                        <p:cTn id="97" dur="1000"/>
                                        <p:tgtEl>
                                          <p:spTgt spid="69"/>
                                        </p:tgtEl>
                                      </p:cBhvr>
                                    </p:animEffect>
                                  </p:childTnLst>
                                </p:cTn>
                              </p:par>
                              <p:par>
                                <p:cTn id="98" presetID="26" presetClass="emph" presetSubtype="0" fill="hold" nodeType="withEffect">
                                  <p:stCondLst>
                                    <p:cond delay="300"/>
                                  </p:stCondLst>
                                  <p:childTnLst>
                                    <p:animEffect transition="out" filter="fade">
                                      <p:cBhvr>
                                        <p:cTn id="99" dur="1000" tmFilter="0, 0; .2, .5; .8, .5; 1, 0"/>
                                        <p:tgtEl>
                                          <p:spTgt spid="69"/>
                                        </p:tgtEl>
                                      </p:cBhvr>
                                    </p:animEffect>
                                    <p:animScale>
                                      <p:cBhvr>
                                        <p:cTn id="100" dur="500" autoRev="1" fill="hold"/>
                                        <p:tgtEl>
                                          <p:spTgt spid="69"/>
                                        </p:tgtEl>
                                      </p:cBhvr>
                                      <p:by x="105000" y="105000"/>
                                    </p:animScale>
                                  </p:childTnLst>
                                </p:cTn>
                              </p:par>
                              <p:par>
                                <p:cTn id="101" presetID="10" presetClass="entr" presetSubtype="0" fill="hold" nodeType="withEffect">
                                  <p:stCondLst>
                                    <p:cond delay="100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1000"/>
                                        <p:tgtEl>
                                          <p:spTgt spid="72"/>
                                        </p:tgtEl>
                                      </p:cBhvr>
                                    </p:animEffect>
                                  </p:childTnLst>
                                </p:cTn>
                              </p:par>
                              <p:par>
                                <p:cTn id="104" presetID="26" presetClass="emph" presetSubtype="0" fill="hold" nodeType="withEffect">
                                  <p:stCondLst>
                                    <p:cond delay="600"/>
                                  </p:stCondLst>
                                  <p:childTnLst>
                                    <p:animEffect transition="out" filter="fade">
                                      <p:cBhvr>
                                        <p:cTn id="105" dur="1000" tmFilter="0, 0; .2, .5; .8, .5; 1, 0"/>
                                        <p:tgtEl>
                                          <p:spTgt spid="72"/>
                                        </p:tgtEl>
                                      </p:cBhvr>
                                    </p:animEffect>
                                    <p:animScale>
                                      <p:cBhvr>
                                        <p:cTn id="106" dur="500" autoRev="1" fill="hold"/>
                                        <p:tgtEl>
                                          <p:spTgt spid="72"/>
                                        </p:tgtEl>
                                      </p:cBhvr>
                                      <p:by x="105000" y="105000"/>
                                    </p:animScale>
                                  </p:childTnLst>
                                </p:cTn>
                              </p:par>
                              <p:par>
                                <p:cTn id="107" presetID="10" presetClass="entr" presetSubtype="0" fill="hold" nodeType="withEffect">
                                  <p:stCondLst>
                                    <p:cond delay="600"/>
                                  </p:stCondLst>
                                  <p:childTnLst>
                                    <p:set>
                                      <p:cBhvr>
                                        <p:cTn id="108" dur="1" fill="hold">
                                          <p:stCondLst>
                                            <p:cond delay="0"/>
                                          </p:stCondLst>
                                        </p:cTn>
                                        <p:tgtEl>
                                          <p:spTgt spid="73"/>
                                        </p:tgtEl>
                                        <p:attrNameLst>
                                          <p:attrName>style.visibility</p:attrName>
                                        </p:attrNameLst>
                                      </p:cBhvr>
                                      <p:to>
                                        <p:strVal val="visible"/>
                                      </p:to>
                                    </p:set>
                                    <p:animEffect transition="in" filter="fade">
                                      <p:cBhvr>
                                        <p:cTn id="109" dur="1000"/>
                                        <p:tgtEl>
                                          <p:spTgt spid="73"/>
                                        </p:tgtEl>
                                      </p:cBhvr>
                                    </p:animEffect>
                                  </p:childTnLst>
                                </p:cTn>
                              </p:par>
                              <p:par>
                                <p:cTn id="110" presetID="26" presetClass="emph" presetSubtype="0" fill="hold" nodeType="withEffect">
                                  <p:stCondLst>
                                    <p:cond delay="300"/>
                                  </p:stCondLst>
                                  <p:childTnLst>
                                    <p:animEffect transition="out" filter="fade">
                                      <p:cBhvr>
                                        <p:cTn id="111" dur="1000" tmFilter="0, 0; .2, .5; .8, .5; 1, 0"/>
                                        <p:tgtEl>
                                          <p:spTgt spid="73"/>
                                        </p:tgtEl>
                                      </p:cBhvr>
                                    </p:animEffect>
                                    <p:animScale>
                                      <p:cBhvr>
                                        <p:cTn id="112" dur="500" autoRev="1" fill="hold"/>
                                        <p:tgtEl>
                                          <p:spTgt spid="73"/>
                                        </p:tgtEl>
                                      </p:cBhvr>
                                      <p:by x="105000" y="105000"/>
                                    </p:animScale>
                                  </p:childTnLst>
                                </p:cTn>
                              </p:par>
                              <p:par>
                                <p:cTn id="113" presetID="10" presetClass="entr" presetSubtype="0" fill="hold" nodeType="withEffect">
                                  <p:stCondLst>
                                    <p:cond delay="650"/>
                                  </p:stCondLst>
                                  <p:childTnLst>
                                    <p:set>
                                      <p:cBhvr>
                                        <p:cTn id="114" dur="1" fill="hold">
                                          <p:stCondLst>
                                            <p:cond delay="0"/>
                                          </p:stCondLst>
                                        </p:cTn>
                                        <p:tgtEl>
                                          <p:spTgt spid="71"/>
                                        </p:tgtEl>
                                        <p:attrNameLst>
                                          <p:attrName>style.visibility</p:attrName>
                                        </p:attrNameLst>
                                      </p:cBhvr>
                                      <p:to>
                                        <p:strVal val="visible"/>
                                      </p:to>
                                    </p:set>
                                    <p:animEffect transition="in" filter="fade">
                                      <p:cBhvr>
                                        <p:cTn id="115" dur="1000"/>
                                        <p:tgtEl>
                                          <p:spTgt spid="71"/>
                                        </p:tgtEl>
                                      </p:cBhvr>
                                    </p:animEffect>
                                  </p:childTnLst>
                                </p:cTn>
                              </p:par>
                              <p:par>
                                <p:cTn id="116" presetID="26" presetClass="emph" presetSubtype="0" fill="hold" nodeType="withEffect">
                                  <p:stCondLst>
                                    <p:cond delay="300"/>
                                  </p:stCondLst>
                                  <p:childTnLst>
                                    <p:animEffect transition="out" filter="fade">
                                      <p:cBhvr>
                                        <p:cTn id="117" dur="1000" tmFilter="0, 0; .2, .5; .8, .5; 1, 0"/>
                                        <p:tgtEl>
                                          <p:spTgt spid="71"/>
                                        </p:tgtEl>
                                      </p:cBhvr>
                                    </p:animEffect>
                                    <p:animScale>
                                      <p:cBhvr>
                                        <p:cTn id="118" dur="500" autoRev="1" fill="hold"/>
                                        <p:tgtEl>
                                          <p:spTgt spid="71"/>
                                        </p:tgtEl>
                                      </p:cBhvr>
                                      <p:by x="105000" y="105000"/>
                                    </p:animScale>
                                  </p:childTnLst>
                                </p:cTn>
                              </p:par>
                              <p:par>
                                <p:cTn id="119" presetID="10" presetClass="entr" presetSubtype="0" fill="hold" nodeType="withEffect">
                                  <p:stCondLst>
                                    <p:cond delay="1350"/>
                                  </p:stCondLst>
                                  <p:childTnLst>
                                    <p:set>
                                      <p:cBhvr>
                                        <p:cTn id="120" dur="1" fill="hold">
                                          <p:stCondLst>
                                            <p:cond delay="0"/>
                                          </p:stCondLst>
                                        </p:cTn>
                                        <p:tgtEl>
                                          <p:spTgt spid="68"/>
                                        </p:tgtEl>
                                        <p:attrNameLst>
                                          <p:attrName>style.visibility</p:attrName>
                                        </p:attrNameLst>
                                      </p:cBhvr>
                                      <p:to>
                                        <p:strVal val="visible"/>
                                      </p:to>
                                    </p:set>
                                    <p:animEffect transition="in" filter="fade">
                                      <p:cBhvr>
                                        <p:cTn id="121" dur="1000"/>
                                        <p:tgtEl>
                                          <p:spTgt spid="68"/>
                                        </p:tgtEl>
                                      </p:cBhvr>
                                    </p:animEffect>
                                  </p:childTnLst>
                                </p:cTn>
                              </p:par>
                              <p:par>
                                <p:cTn id="122" presetID="26" presetClass="emph" presetSubtype="0" fill="hold" nodeType="withEffect">
                                  <p:stCondLst>
                                    <p:cond delay="750"/>
                                  </p:stCondLst>
                                  <p:childTnLst>
                                    <p:animEffect transition="out" filter="fade">
                                      <p:cBhvr>
                                        <p:cTn id="123" dur="1000" tmFilter="0, 0; .2, .5; .8, .5; 1, 0"/>
                                        <p:tgtEl>
                                          <p:spTgt spid="68"/>
                                        </p:tgtEl>
                                      </p:cBhvr>
                                    </p:animEffect>
                                    <p:animScale>
                                      <p:cBhvr>
                                        <p:cTn id="124" dur="500" autoRev="1" fill="hold"/>
                                        <p:tgtEl>
                                          <p:spTgt spid="68"/>
                                        </p:tgtEl>
                                      </p:cBhvr>
                                      <p:by x="105000" y="105000"/>
                                    </p:animScale>
                                  </p:childTnLst>
                                </p:cTn>
                              </p:par>
                              <p:par>
                                <p:cTn id="125" presetID="10" presetClass="exit" presetSubtype="0" fill="hold" nodeType="withEffect">
                                  <p:stCondLst>
                                    <p:cond delay="0"/>
                                  </p:stCondLst>
                                  <p:childTnLst>
                                    <p:animEffect transition="out" filter="fade">
                                      <p:cBhvr>
                                        <p:cTn id="126" dur="1500"/>
                                        <p:tgtEl>
                                          <p:spTgt spid="46"/>
                                        </p:tgtEl>
                                      </p:cBhvr>
                                    </p:animEffect>
                                    <p:set>
                                      <p:cBhvr>
                                        <p:cTn id="127" dur="1" fill="hold">
                                          <p:stCondLst>
                                            <p:cond delay="1499"/>
                                          </p:stCondLst>
                                        </p:cTn>
                                        <p:tgtEl>
                                          <p:spTgt spid="46"/>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12"/>
                                        </p:tgtEl>
                                        <p:attrNameLst>
                                          <p:attrName>style.visibility</p:attrName>
                                        </p:attrNameLst>
                                      </p:cBhvr>
                                      <p:to>
                                        <p:strVal val="visible"/>
                                      </p:to>
                                    </p:set>
                                    <p:animEffect transition="in" filter="fade">
                                      <p:cBhvr>
                                        <p:cTn id="130" dur="1000"/>
                                        <p:tgtEl>
                                          <p:spTgt spid="12"/>
                                        </p:tgtEl>
                                      </p:cBhvr>
                                    </p:animEffect>
                                  </p:childTnLst>
                                </p:cTn>
                              </p:par>
                              <p:par>
                                <p:cTn id="131" presetID="10" presetClass="exit" presetSubtype="0" fill="hold" grpId="0" nodeType="withEffect">
                                  <p:stCondLst>
                                    <p:cond delay="0"/>
                                  </p:stCondLst>
                                  <p:childTnLst>
                                    <p:animEffect transition="out" filter="fade">
                                      <p:cBhvr>
                                        <p:cTn id="132" dur="500"/>
                                        <p:tgtEl>
                                          <p:spTgt spid="74"/>
                                        </p:tgtEl>
                                      </p:cBhvr>
                                    </p:animEffect>
                                    <p:set>
                                      <p:cBhvr>
                                        <p:cTn id="133" dur="1" fill="hold">
                                          <p:stCondLst>
                                            <p:cond delay="499"/>
                                          </p:stCondLst>
                                        </p:cTn>
                                        <p:tgtEl>
                                          <p:spTgt spid="74"/>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31"/>
                                        </p:tgtEl>
                                      </p:cBhvr>
                                    </p:animEffect>
                                    <p:set>
                                      <p:cBhvr>
                                        <p:cTn id="136"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p:bldP spid="67" grpId="1"/>
      <p:bldP spid="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1512144429"/>
              </p:ext>
            </p:extLst>
          </p:nvPr>
        </p:nvGraphicFramePr>
        <p:xfrm>
          <a:off x="252000" y="1793391"/>
          <a:ext cx="8640000" cy="864000"/>
        </p:xfrm>
        <a:graphic>
          <a:graphicData uri="http://schemas.openxmlformats.org/drawingml/2006/table">
            <a:tbl>
              <a:tblPr firstRow="1" bandRow="1">
                <a:tableStyleId>{5C22544A-7EE6-4342-B048-85BDC9FD1C3A}</a:tableStyleId>
              </a:tblPr>
              <a:tblGrid>
                <a:gridCol w="864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English</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6" name="文本框 25"/>
          <p:cNvSpPr txBox="1"/>
          <p:nvPr/>
        </p:nvSpPr>
        <p:spPr>
          <a:xfrm>
            <a:off x="1092134" y="825419"/>
            <a:ext cx="8140766"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Foreign Language/International School</a:t>
            </a:r>
          </a:p>
        </p:txBody>
      </p:sp>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nvGrpSpPr>
          <p:cNvPr id="15" name="组合 14"/>
          <p:cNvGrpSpPr/>
          <p:nvPr/>
        </p:nvGrpSpPr>
        <p:grpSpPr>
          <a:xfrm>
            <a:off x="300962" y="400606"/>
            <a:ext cx="754661" cy="810677"/>
            <a:chOff x="3181806" y="3439341"/>
            <a:chExt cx="936375" cy="1005878"/>
          </a:xfrm>
        </p:grpSpPr>
        <p:sp>
          <p:nvSpPr>
            <p:cNvPr id="17" name="任意多边形 16"/>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8" name="文本框 17"/>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graphicFrame>
        <p:nvGraphicFramePr>
          <p:cNvPr id="21" name="表格 20"/>
          <p:cNvGraphicFramePr>
            <a:graphicFrameLocks noGrp="1"/>
          </p:cNvGraphicFramePr>
          <p:nvPr>
            <p:extLst>
              <p:ext uri="{D42A27DB-BD31-4B8C-83A1-F6EECF244321}">
                <p14:modId xmlns:p14="http://schemas.microsoft.com/office/powerpoint/2010/main" xmlns="" val="1512144429"/>
              </p:ext>
            </p:extLst>
          </p:nvPr>
        </p:nvGraphicFramePr>
        <p:xfrm>
          <a:off x="277400" y="2796691"/>
          <a:ext cx="8640000" cy="864000"/>
        </p:xfrm>
        <a:graphic>
          <a:graphicData uri="http://schemas.openxmlformats.org/drawingml/2006/table">
            <a:tbl>
              <a:tblPr firstRow="1" bandRow="1">
                <a:tableStyleId>{5C22544A-7EE6-4342-B048-85BDC9FD1C3A}</a:tableStyleId>
              </a:tblPr>
              <a:tblGrid>
                <a:gridCol w="864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OTHER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Chinese</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Tree>
    <p:extLst>
      <p:ext uri="{BB962C8B-B14F-4D97-AF65-F5344CB8AC3E}">
        <p14:creationId xmlns:p14="http://schemas.microsoft.com/office/powerpoint/2010/main" xmlns="" val="310613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7" name="表格 26"/>
          <p:cNvGraphicFramePr>
            <a:graphicFrameLocks noGrp="1"/>
          </p:cNvGraphicFramePr>
          <p:nvPr>
            <p:extLst>
              <p:ext uri="{D42A27DB-BD31-4B8C-83A1-F6EECF244321}">
                <p14:modId xmlns:p14="http://schemas.microsoft.com/office/powerpoint/2010/main" xmlns="" val="1610081507"/>
              </p:ext>
            </p:extLst>
          </p:nvPr>
        </p:nvGraphicFramePr>
        <p:xfrm>
          <a:off x="252000" y="1793391"/>
          <a:ext cx="8640000" cy="864000"/>
        </p:xfrm>
        <a:graphic>
          <a:graphicData uri="http://schemas.openxmlformats.org/drawingml/2006/table">
            <a:tbl>
              <a:tblPr firstRow="1" bandRow="1">
                <a:tableStyleId>{5C22544A-7EE6-4342-B048-85BDC9FD1C3A}</a:tableStyleId>
              </a:tblPr>
              <a:tblGrid>
                <a:gridCol w="8640000"/>
              </a:tblGrid>
              <a:tr h="432000">
                <a:tc>
                  <a:txBody>
                    <a:bodyPr/>
                    <a:lstStyle/>
                    <a:p>
                      <a:pPr algn="ctr"/>
                      <a:r>
                        <a:rPr lang="en-US" altLang="zh-CN" sz="2000" b="0" kern="12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BACHELOR PROGRAM</a:t>
                      </a:r>
                      <a:endParaRPr lang="zh-CN" alt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algn="ctr"/>
                      <a:r>
                        <a:rPr lang="en-US" altLang="zh-CN" sz="1400" kern="1200" dirty="0" smtClean="0">
                          <a:solidFill>
                            <a:srgbClr val="4C4C4C"/>
                          </a:solidFill>
                          <a:latin typeface="HelveticaNeueLT Pro 67 MdCn" panose="020B0606030502030204" pitchFamily="34" charset="0"/>
                          <a:ea typeface="+mn-ea"/>
                          <a:cs typeface="+mn-cs"/>
                        </a:rPr>
                        <a:t>Physical Education for Community</a:t>
                      </a:r>
                    </a:p>
                  </a:txBody>
                  <a:tcPr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26" name="文本框 25"/>
          <p:cNvSpPr txBox="1"/>
          <p:nvPr/>
        </p:nvSpPr>
        <p:spPr>
          <a:xfrm>
            <a:off x="1092134" y="825419"/>
            <a:ext cx="8140766"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School of Physical Education</a:t>
            </a:r>
          </a:p>
        </p:txBody>
      </p:sp>
      <p:sp>
        <p:nvSpPr>
          <p:cNvPr id="28" name="矩形 39"/>
          <p:cNvSpPr/>
          <p:nvPr/>
        </p:nvSpPr>
        <p:spPr>
          <a:xfrm>
            <a:off x="1092134" y="565141"/>
            <a:ext cx="2922595"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Degree </a:t>
            </a:r>
            <a:r>
              <a:rPr lang="en-US" altLang="zh-CN" sz="3200" dirty="0">
                <a:solidFill>
                  <a:srgbClr val="4C4C4C"/>
                </a:solidFill>
                <a:latin typeface="HelveticaNeueLT Pro 67 MdCn" panose="020B0606030502030204" pitchFamily="34" charset="0"/>
                <a:ea typeface="Hiragino Sans GB W3" panose="020B0300000000000000" pitchFamily="34" charset="-122"/>
              </a:rPr>
              <a:t>programs</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nvGrpSpPr>
          <p:cNvPr id="15" name="组合 14"/>
          <p:cNvGrpSpPr/>
          <p:nvPr/>
        </p:nvGrpSpPr>
        <p:grpSpPr>
          <a:xfrm>
            <a:off x="300962" y="400606"/>
            <a:ext cx="754661" cy="810677"/>
            <a:chOff x="3181806" y="3439341"/>
            <a:chExt cx="936375" cy="1005878"/>
          </a:xfrm>
        </p:grpSpPr>
        <p:sp>
          <p:nvSpPr>
            <p:cNvPr id="17" name="任意多边形 16"/>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8" name="文本框 17"/>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03</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Tree>
    <p:extLst>
      <p:ext uri="{BB962C8B-B14F-4D97-AF65-F5344CB8AC3E}">
        <p14:creationId xmlns:p14="http://schemas.microsoft.com/office/powerpoint/2010/main" xmlns="" val="30992504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表格 21"/>
          <p:cNvGraphicFramePr>
            <a:graphicFrameLocks noGrp="1"/>
          </p:cNvGraphicFramePr>
          <p:nvPr>
            <p:extLst>
              <p:ext uri="{D42A27DB-BD31-4B8C-83A1-F6EECF244321}">
                <p14:modId xmlns:p14="http://schemas.microsoft.com/office/powerpoint/2010/main" xmlns="" val="307965805"/>
              </p:ext>
            </p:extLst>
          </p:nvPr>
        </p:nvGraphicFramePr>
        <p:xfrm>
          <a:off x="288443" y="1879970"/>
          <a:ext cx="8475793" cy="2160000"/>
        </p:xfrm>
        <a:graphic>
          <a:graphicData uri="http://schemas.openxmlformats.org/drawingml/2006/table">
            <a:tbl>
              <a:tblPr firstRow="1" bandRow="1">
                <a:tableStyleId>{5C22544A-7EE6-4342-B048-85BDC9FD1C3A}</a:tableStyleId>
              </a:tblPr>
              <a:tblGrid>
                <a:gridCol w="2020260"/>
                <a:gridCol w="4298228"/>
                <a:gridCol w="2157305"/>
              </a:tblGrid>
              <a:tr h="432000">
                <a:tc>
                  <a:txBody>
                    <a:bodyPr/>
                    <a:lstStyle/>
                    <a:p>
                      <a:pPr marL="0" algn="ctr" defTabSz="914400" rtl="0" eaLnBrk="1" latinLnBrk="0" hangingPunct="1">
                        <a:spcAft>
                          <a:spcPts val="0"/>
                        </a:spcAft>
                      </a:pPr>
                      <a:r>
                        <a:rPr 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Programs</a:t>
                      </a:r>
                      <a:endParaRPr lang="zh-CN"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marL="0" algn="ctr" defTabSz="914400" rtl="0" eaLnBrk="1" latinLnBrk="0" hangingPunct="1">
                        <a:spcAft>
                          <a:spcPts val="0"/>
                        </a:spcAft>
                      </a:pPr>
                      <a:r>
                        <a:rPr 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Qualification</a:t>
                      </a:r>
                      <a:endParaRPr lang="zh-CN"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c>
                  <a:txBody>
                    <a:bodyPr/>
                    <a:lstStyle/>
                    <a:p>
                      <a:pPr marL="0" algn="ctr" defTabSz="914400" rtl="0" eaLnBrk="1" latinLnBrk="0" hangingPunct="1">
                        <a:spcAft>
                          <a:spcPts val="0"/>
                        </a:spcAft>
                      </a:pPr>
                      <a:r>
                        <a:rPr 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Duration</a:t>
                      </a:r>
                      <a:endParaRPr lang="zh-CN"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A9E2C"/>
                    </a:solidFill>
                  </a:tcPr>
                </a:tc>
              </a:tr>
              <a:tr h="432000">
                <a:tc>
                  <a:txBody>
                    <a:bodyPr/>
                    <a:lstStyle/>
                    <a:p>
                      <a:pPr marL="0" indent="-635"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Chinese language courses</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No special requirements</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3 months/half a year /1 year</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marL="0" algn="ctr" defTabSz="914400" rtl="0" eaLnBrk="1" latinLnBrk="0" hangingPunct="1">
                        <a:spcAft>
                          <a:spcPts val="0"/>
                        </a:spcAft>
                      </a:pPr>
                      <a:r>
                        <a:rPr lang="en-US" sz="1400" kern="1200" dirty="0">
                          <a:solidFill>
                            <a:schemeClr val="bg1"/>
                          </a:solidFill>
                          <a:latin typeface="HelveticaNeueLT Pro 67 MdCn" panose="020B0606030502030204" pitchFamily="34" charset="0"/>
                          <a:ea typeface="+mn-ea"/>
                          <a:cs typeface="+mn-cs"/>
                        </a:rPr>
                        <a:t>Undergraduate</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3810" algn="ctr" defTabSz="914400" rtl="0" eaLnBrk="1" latinLnBrk="0" hangingPunct="1">
                        <a:spcAft>
                          <a:spcPts val="0"/>
                        </a:spcAft>
                      </a:pPr>
                      <a:r>
                        <a:rPr lang="en-US" sz="1400" kern="1200" dirty="0">
                          <a:solidFill>
                            <a:schemeClr val="bg1"/>
                          </a:solidFill>
                          <a:latin typeface="HelveticaNeueLT Pro 67 MdCn" panose="020B0606030502030204" pitchFamily="34" charset="0"/>
                          <a:ea typeface="+mn-ea"/>
                          <a:cs typeface="+mn-cs"/>
                        </a:rPr>
                        <a:t>With senior high school diploma and HSK certificate of level 4 or above</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00" rtl="0" eaLnBrk="1" latinLnBrk="0" hangingPunct="1">
                        <a:spcAft>
                          <a:spcPts val="0"/>
                        </a:spcAft>
                      </a:pPr>
                      <a:r>
                        <a:rPr lang="en-US" sz="1400" kern="1200" dirty="0">
                          <a:solidFill>
                            <a:schemeClr val="bg1"/>
                          </a:solidFill>
                          <a:latin typeface="HelveticaNeueLT Pro 67 MdCn" panose="020B0606030502030204" pitchFamily="34" charset="0"/>
                          <a:ea typeface="+mn-ea"/>
                          <a:cs typeface="+mn-cs"/>
                        </a:rPr>
                        <a:t>4 years</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r>
              <a:tr h="432000">
                <a:tc>
                  <a:txBody>
                    <a:bodyPr/>
                    <a:lstStyle/>
                    <a:p>
                      <a:pPr marL="0" indent="34925" algn="ctr" defTabSz="914400" rtl="0" eaLnBrk="1" latinLnBrk="0" hangingPunct="1">
                        <a:spcAft>
                          <a:spcPts val="0"/>
                        </a:spcAft>
                      </a:pPr>
                      <a:r>
                        <a:rPr lang="en-US" sz="1400" kern="1200">
                          <a:solidFill>
                            <a:srgbClr val="4C4C4C"/>
                          </a:solidFill>
                          <a:latin typeface="HelveticaNeueLT Pro 67 MdCn" panose="020B0606030502030204" pitchFamily="34" charset="0"/>
                          <a:ea typeface="+mn-ea"/>
                          <a:cs typeface="+mn-cs"/>
                        </a:rPr>
                        <a:t>Graduate</a:t>
                      </a:r>
                      <a:endParaRPr lang="zh-CN" sz="1400" kern="1200">
                        <a:solidFill>
                          <a:srgbClr val="4C4C4C"/>
                        </a:solidFill>
                        <a:latin typeface="HelveticaNeueLT Pro 67 MdCn" panose="020B0606030502030204" pitchFamily="34" charset="0"/>
                        <a:ea typeface="+mn-ea"/>
                        <a:cs typeface="+mn-cs"/>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With Bachelor’s degree and HSK certificate of level 4 or above</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3 years</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2000">
                <a:tc>
                  <a:txBody>
                    <a:bodyPr/>
                    <a:lstStyle/>
                    <a:p>
                      <a:pPr marL="0" indent="34925"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PhD</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mpd="sng">
                      <a:no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With Master’s degree and HSK certificate of Level 5</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3-5years</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r>
            </a:tbl>
          </a:graphicData>
        </a:graphic>
      </p:graphicFrame>
      <p:sp>
        <p:nvSpPr>
          <p:cNvPr id="8" name="矩形 7"/>
          <p:cNvSpPr/>
          <p:nvPr/>
        </p:nvSpPr>
        <p:spPr>
          <a:xfrm>
            <a:off x="387216" y="1448660"/>
            <a:ext cx="2523448" cy="387798"/>
          </a:xfrm>
          <a:prstGeom prst="rect">
            <a:avLst/>
          </a:prstGeom>
        </p:spPr>
        <p:txBody>
          <a:bodyPr wrap="square">
            <a:spAutoFit/>
          </a:bodyPr>
          <a:lstStyle/>
          <a:p>
            <a:pPr>
              <a:lnSpc>
                <a:spcPct val="120000"/>
              </a:lnSpc>
            </a:pPr>
            <a:r>
              <a:rPr lang="en-US" altLang="zh-CN" sz="16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Admission </a:t>
            </a: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Qualification</a:t>
            </a:r>
            <a:endParaRPr lang="zh-CN"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grpSp>
        <p:nvGrpSpPr>
          <p:cNvPr id="11" name="组合 10"/>
          <p:cNvGrpSpPr/>
          <p:nvPr/>
        </p:nvGrpSpPr>
        <p:grpSpPr>
          <a:xfrm>
            <a:off x="300962" y="400607"/>
            <a:ext cx="4194838" cy="810677"/>
            <a:chOff x="3181806" y="3439341"/>
            <a:chExt cx="936375" cy="1005878"/>
          </a:xfrm>
        </p:grpSpPr>
        <p:sp>
          <p:nvSpPr>
            <p:cNvPr id="12" name="任意多边形 1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3" name="文本框 12"/>
            <p:cNvSpPr txBox="1"/>
            <p:nvPr/>
          </p:nvSpPr>
          <p:spPr>
            <a:xfrm>
              <a:off x="3181806" y="3439341"/>
              <a:ext cx="936375" cy="878336"/>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Application</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grpSp>
        <p:nvGrpSpPr>
          <p:cNvPr id="14" name="组合 13"/>
          <p:cNvGrpSpPr/>
          <p:nvPr/>
        </p:nvGrpSpPr>
        <p:grpSpPr>
          <a:xfrm rot="8956541" flipH="1" flipV="1">
            <a:off x="3765954" y="4072918"/>
            <a:ext cx="9112117" cy="3036099"/>
            <a:chOff x="-746124" y="4360859"/>
            <a:chExt cx="11917896" cy="3970967"/>
          </a:xfrm>
        </p:grpSpPr>
        <p:sp>
          <p:nvSpPr>
            <p:cNvPr id="15" name="任意多边形 14"/>
            <p:cNvSpPr/>
            <p:nvPr/>
          </p:nvSpPr>
          <p:spPr>
            <a:xfrm>
              <a:off x="-746124" y="4360859"/>
              <a:ext cx="10347324"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690248">
              <a:off x="5766979"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30532" y="4398958"/>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9"/>
            <p:cNvSpPr/>
            <p:nvPr/>
          </p:nvSpPr>
          <p:spPr>
            <a:xfrm rot="949213">
              <a:off x="3912822" y="5396525"/>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 name="直接连接符 24"/>
          <p:cNvCxnSpPr/>
          <p:nvPr/>
        </p:nvCxnSpPr>
        <p:spPr>
          <a:xfrm>
            <a:off x="8864121" y="5317496"/>
            <a:ext cx="0" cy="1193586"/>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6" name="矩形 105">
            <a:hlinkClick r:id="" action="ppaction://noaction"/>
          </p:cNvPr>
          <p:cNvSpPr>
            <a:spLocks noChangeArrowheads="1"/>
          </p:cNvSpPr>
          <p:nvPr/>
        </p:nvSpPr>
        <p:spPr bwMode="auto">
          <a:xfrm>
            <a:off x="6565900" y="5157159"/>
            <a:ext cx="2236436" cy="1175706"/>
          </a:xfrm>
          <a:prstGeom prst="rect">
            <a:avLst/>
          </a:prstGeom>
        </p:spPr>
        <p:txBody>
          <a:bodyPr wrap="square">
            <a:spAutoFit/>
          </a:bodyPr>
          <a:lstStyle/>
          <a:p>
            <a:pPr algn="r">
              <a:lnSpc>
                <a:spcPct val="110000"/>
              </a:lnSpc>
              <a:spcBef>
                <a:spcPct val="0"/>
              </a:spcBef>
            </a:pPr>
            <a:r>
              <a:rPr lang="en-US" altLang="zh-CN" sz="3200" b="1"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How to Apply</a:t>
            </a:r>
            <a:endParaRPr lang="zh-CN" altLang="en-US" sz="3200" b="1"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30" name="矩形 29"/>
          <p:cNvSpPr/>
          <p:nvPr/>
        </p:nvSpPr>
        <p:spPr>
          <a:xfrm>
            <a:off x="377162" y="4220218"/>
            <a:ext cx="5970856" cy="1274195"/>
          </a:xfrm>
          <a:prstGeom prst="rect">
            <a:avLst/>
          </a:prstGeom>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If applicants would like to apply for the degree programs taught by Chinese, but their Chinese language could not meet the entrance requirement, they need to study the Chinese Language first in our university until they pass the HSK certificate level 4 or level 5. </a:t>
            </a:r>
            <a:endParaRPr lang="zh-CN"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spTree>
    <p:extLst>
      <p:ext uri="{BB962C8B-B14F-4D97-AF65-F5344CB8AC3E}">
        <p14:creationId xmlns:p14="http://schemas.microsoft.com/office/powerpoint/2010/main" xmlns="" val="8787266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表格 33"/>
          <p:cNvGraphicFramePr>
            <a:graphicFrameLocks noGrp="1"/>
          </p:cNvGraphicFramePr>
          <p:nvPr>
            <p:extLst>
              <p:ext uri="{D42A27DB-BD31-4B8C-83A1-F6EECF244321}">
                <p14:modId xmlns:p14="http://schemas.microsoft.com/office/powerpoint/2010/main" xmlns="" val="3678231884"/>
              </p:ext>
            </p:extLst>
          </p:nvPr>
        </p:nvGraphicFramePr>
        <p:xfrm>
          <a:off x="351247" y="4281811"/>
          <a:ext cx="5357054" cy="1547495"/>
        </p:xfrm>
        <a:graphic>
          <a:graphicData uri="http://schemas.openxmlformats.org/drawingml/2006/table">
            <a:tbl>
              <a:tblPr>
                <a:tableStyleId>{5C22544A-7EE6-4342-B048-85BDC9FD1C3A}</a:tableStyleId>
              </a:tblPr>
              <a:tblGrid>
                <a:gridCol w="2115728"/>
                <a:gridCol w="1519054"/>
                <a:gridCol w="1722272"/>
              </a:tblGrid>
              <a:tr h="292100">
                <a:tc rowSpan="2">
                  <a:txBody>
                    <a:bodyPr/>
                    <a:lstStyle/>
                    <a:p>
                      <a:pPr marL="0" algn="ctr" defTabSz="914400" rtl="0" eaLnBrk="1" latinLnBrk="0" hangingPunct="1">
                        <a:spcAft>
                          <a:spcPts val="0"/>
                        </a:spcAft>
                      </a:pPr>
                      <a:r>
                        <a:rPr 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Programs</a:t>
                      </a:r>
                      <a:endParaRPr lang="zh-CN"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c gridSpan="2">
                  <a:txBody>
                    <a:bodyPr/>
                    <a:lstStyle/>
                    <a:p>
                      <a:pPr marL="0" algn="ctr" defTabSz="914400" rtl="0" eaLnBrk="1" latinLnBrk="0" hangingPunct="1">
                        <a:spcAft>
                          <a:spcPts val="0"/>
                        </a:spcAft>
                      </a:pP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Scholarship (RMB</a:t>
                      </a:r>
                      <a:r>
                        <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a:t>
                      </a: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/one year)</a:t>
                      </a:r>
                      <a:endPar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c hMerge="1">
                  <a:txBody>
                    <a:bodyPr/>
                    <a:lstStyle/>
                    <a:p>
                      <a:endParaRPr lang="zh-CN" altLang="en-US"/>
                    </a:p>
                  </a:txBody>
                  <a:tcPr/>
                </a:tc>
              </a:tr>
              <a:tr h="251460">
                <a:tc vMerge="1">
                  <a:txBody>
                    <a:bodyPr/>
                    <a:lstStyle/>
                    <a:p>
                      <a:endParaRPr lang="zh-CN" altLang="en-US"/>
                    </a:p>
                  </a:txBody>
                  <a:tcPr/>
                </a:tc>
                <a:tc>
                  <a:txBody>
                    <a:bodyPr/>
                    <a:lstStyle/>
                    <a:p>
                      <a:pPr marL="0" algn="ctr" defTabSz="914400" rtl="0" eaLnBrk="1" latinLnBrk="0" hangingPunct="1">
                        <a:spcAft>
                          <a:spcPts val="0"/>
                        </a:spcAft>
                      </a:pP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First class </a:t>
                      </a:r>
                      <a:endPar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c>
                  <a:txBody>
                    <a:bodyPr/>
                    <a:lstStyle/>
                    <a:p>
                      <a:pPr marL="0" algn="ctr" defTabSz="914400" rtl="0" eaLnBrk="1" latinLnBrk="0" hangingPunct="1">
                        <a:spcAft>
                          <a:spcPts val="0"/>
                        </a:spcAft>
                      </a:pP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Second class</a:t>
                      </a:r>
                      <a:endPar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r>
              <a:tr h="251460">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PhD</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12,000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10,000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r>
              <a:tr h="325755">
                <a:tc>
                  <a:txBody>
                    <a:bodyPr/>
                    <a:lstStyle/>
                    <a:p>
                      <a:pPr algn="ctr">
                        <a:spcAft>
                          <a:spcPts val="0"/>
                        </a:spcAft>
                      </a:pPr>
                      <a:r>
                        <a:rPr lang="en-US" sz="1400" kern="1200" dirty="0">
                          <a:solidFill>
                            <a:schemeClr val="bg1"/>
                          </a:solidFill>
                          <a:latin typeface="HelveticaNeueLT Pro 67 MdCn" panose="020B0606030502030204" pitchFamily="34" charset="0"/>
                          <a:ea typeface="+mn-ea"/>
                          <a:cs typeface="+mn-cs"/>
                        </a:rPr>
                        <a:t>Graduate</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solidFill>
                      <a:srgbClr val="BFBFBF"/>
                    </a:solidFill>
                  </a:tcPr>
                </a:tc>
                <a:tc>
                  <a:txBody>
                    <a:bodyPr/>
                    <a:lstStyle/>
                    <a:p>
                      <a:pPr algn="ctr">
                        <a:spcAft>
                          <a:spcPts val="0"/>
                        </a:spcAft>
                      </a:pPr>
                      <a:r>
                        <a:rPr lang="en-US" sz="1400" kern="1200" dirty="0">
                          <a:solidFill>
                            <a:schemeClr val="bg1"/>
                          </a:solidFill>
                          <a:latin typeface="HelveticaNeueLT Pro 67 MdCn" panose="020B0606030502030204" pitchFamily="34" charset="0"/>
                          <a:ea typeface="+mn-ea"/>
                          <a:cs typeface="+mn-cs"/>
                        </a:rPr>
                        <a:t>10,000</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solidFill>
                      <a:srgbClr val="BFBFBF"/>
                    </a:solidFill>
                  </a:tcPr>
                </a:tc>
                <a:tc>
                  <a:txBody>
                    <a:bodyPr/>
                    <a:lstStyle/>
                    <a:p>
                      <a:pPr algn="ctr">
                        <a:spcAft>
                          <a:spcPts val="0"/>
                        </a:spcAft>
                      </a:pPr>
                      <a:r>
                        <a:rPr lang="en-US" sz="1400" kern="1200" dirty="0">
                          <a:solidFill>
                            <a:schemeClr val="bg1"/>
                          </a:solidFill>
                          <a:latin typeface="HelveticaNeueLT Pro 67 MdCn" panose="020B0606030502030204" pitchFamily="34" charset="0"/>
                          <a:ea typeface="+mn-ea"/>
                          <a:cs typeface="+mn-cs"/>
                        </a:rPr>
                        <a:t>8,000</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solidFill>
                      <a:srgbClr val="BFBFBF"/>
                    </a:solidFill>
                  </a:tcPr>
                </a:tc>
              </a:tr>
              <a:tr h="286385">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Undergraduate/Chinese language course</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6,000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4,000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r>
            </a:tbl>
          </a:graphicData>
        </a:graphic>
      </p:graphicFrame>
      <p:sp>
        <p:nvSpPr>
          <p:cNvPr id="2" name="矩形 1"/>
          <p:cNvSpPr/>
          <p:nvPr/>
        </p:nvSpPr>
        <p:spPr>
          <a:xfrm>
            <a:off x="238463" y="1395148"/>
            <a:ext cx="6855880" cy="326115"/>
          </a:xfrm>
          <a:prstGeom prst="rect">
            <a:avLst/>
          </a:prstGeom>
        </p:spPr>
        <p:txBody>
          <a:bodyPr wrap="square">
            <a:spAutoFit/>
          </a:bodyPr>
          <a:lstStyle/>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There are 3 types of scholarship which international students can apply for:</a:t>
            </a:r>
          </a:p>
        </p:txBody>
      </p:sp>
      <p:grpSp>
        <p:nvGrpSpPr>
          <p:cNvPr id="11" name="组合 10"/>
          <p:cNvGrpSpPr/>
          <p:nvPr/>
        </p:nvGrpSpPr>
        <p:grpSpPr>
          <a:xfrm>
            <a:off x="300962" y="400606"/>
            <a:ext cx="3674138" cy="810677"/>
            <a:chOff x="3181806" y="3439341"/>
            <a:chExt cx="936375" cy="1005878"/>
          </a:xfrm>
        </p:grpSpPr>
        <p:sp>
          <p:nvSpPr>
            <p:cNvPr id="12" name="任意多边形 1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3" name="文本框 12"/>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Scholarship</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grpSp>
        <p:nvGrpSpPr>
          <p:cNvPr id="14" name="组合 13"/>
          <p:cNvGrpSpPr/>
          <p:nvPr/>
        </p:nvGrpSpPr>
        <p:grpSpPr>
          <a:xfrm rot="8956541" flipH="1" flipV="1">
            <a:off x="3765954" y="4072918"/>
            <a:ext cx="9112117" cy="3036099"/>
            <a:chOff x="-746124" y="4360859"/>
            <a:chExt cx="11917896" cy="3970967"/>
          </a:xfrm>
        </p:grpSpPr>
        <p:sp>
          <p:nvSpPr>
            <p:cNvPr id="15" name="任意多边形 14"/>
            <p:cNvSpPr/>
            <p:nvPr/>
          </p:nvSpPr>
          <p:spPr>
            <a:xfrm>
              <a:off x="-746124" y="4360859"/>
              <a:ext cx="10347324"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rot="690248">
              <a:off x="5766979"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630532" y="4398958"/>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9"/>
            <p:cNvSpPr/>
            <p:nvPr/>
          </p:nvSpPr>
          <p:spPr>
            <a:xfrm rot="949213">
              <a:off x="3912822" y="5396525"/>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 name="直接连接符 24"/>
          <p:cNvCxnSpPr/>
          <p:nvPr/>
        </p:nvCxnSpPr>
        <p:spPr>
          <a:xfrm>
            <a:off x="8864121" y="5317496"/>
            <a:ext cx="0" cy="1193586"/>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6" name="矩形 105">
            <a:hlinkClick r:id="" action="ppaction://noaction"/>
          </p:cNvPr>
          <p:cNvSpPr>
            <a:spLocks noChangeArrowheads="1"/>
          </p:cNvSpPr>
          <p:nvPr/>
        </p:nvSpPr>
        <p:spPr bwMode="auto">
          <a:xfrm>
            <a:off x="5708301" y="5157159"/>
            <a:ext cx="3094035" cy="529569"/>
          </a:xfrm>
          <a:prstGeom prst="rect">
            <a:avLst/>
          </a:prstGeom>
        </p:spPr>
        <p:txBody>
          <a:bodyPr wrap="square">
            <a:spAutoFit/>
          </a:bodyPr>
          <a:lstStyle/>
          <a:p>
            <a:pPr algn="r">
              <a:lnSpc>
                <a:spcPct val="110000"/>
              </a:lnSpc>
              <a:spcBef>
                <a:spcPct val="0"/>
              </a:spcBef>
            </a:pPr>
            <a:r>
              <a:rPr lang="en-US" altLang="zh-CN" sz="28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Scholarship </a:t>
            </a:r>
            <a:endParaRPr lang="zh-CN" altLang="en-US"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24" name="矩形 23"/>
          <p:cNvSpPr/>
          <p:nvPr/>
        </p:nvSpPr>
        <p:spPr>
          <a:xfrm>
            <a:off x="276563" y="1775483"/>
            <a:ext cx="3618596" cy="387798"/>
          </a:xfrm>
          <a:prstGeom prst="rect">
            <a:avLst/>
          </a:prstGeom>
        </p:spPr>
        <p:txBody>
          <a:bodyPr wrap="square">
            <a:spAutoFit/>
          </a:bodyPr>
          <a:lstStyle/>
          <a:p>
            <a:pPr>
              <a:lnSpc>
                <a:spcPct val="120000"/>
              </a:lnSpc>
            </a:pPr>
            <a:r>
              <a:rPr lang="en-US" altLang="zh-CN" sz="16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1.Chinese </a:t>
            </a: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Government scholarship</a:t>
            </a:r>
            <a:endParaRPr lang="zh-CN"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sp>
        <p:nvSpPr>
          <p:cNvPr id="27" name="矩形 26"/>
          <p:cNvSpPr/>
          <p:nvPr/>
        </p:nvSpPr>
        <p:spPr>
          <a:xfrm>
            <a:off x="263863" y="2071347"/>
            <a:ext cx="8023577" cy="366703"/>
          </a:xfrm>
          <a:prstGeom prst="rect">
            <a:avLst/>
          </a:prstGeom>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2. The Chongqing Municipal Government scholarship</a:t>
            </a:r>
            <a:endParaRPr lang="zh-CN"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graphicFrame>
        <p:nvGraphicFramePr>
          <p:cNvPr id="29" name="表格 28"/>
          <p:cNvGraphicFramePr>
            <a:graphicFrameLocks noGrp="1"/>
          </p:cNvGraphicFramePr>
          <p:nvPr>
            <p:extLst>
              <p:ext uri="{D42A27DB-BD31-4B8C-83A1-F6EECF244321}">
                <p14:modId xmlns:p14="http://schemas.microsoft.com/office/powerpoint/2010/main" xmlns="" val="105583231"/>
              </p:ext>
            </p:extLst>
          </p:nvPr>
        </p:nvGraphicFramePr>
        <p:xfrm>
          <a:off x="363948" y="2453925"/>
          <a:ext cx="8241210" cy="1407160"/>
        </p:xfrm>
        <a:graphic>
          <a:graphicData uri="http://schemas.openxmlformats.org/drawingml/2006/table">
            <a:tbl>
              <a:tblPr>
                <a:tableStyleId>{5C22544A-7EE6-4342-B048-85BDC9FD1C3A}</a:tableStyleId>
              </a:tblPr>
              <a:tblGrid>
                <a:gridCol w="2942176"/>
                <a:gridCol w="2649517"/>
                <a:gridCol w="2649517"/>
              </a:tblGrid>
              <a:tr h="292100">
                <a:tc rowSpan="2">
                  <a:txBody>
                    <a:bodyPr/>
                    <a:lstStyle/>
                    <a:p>
                      <a:pPr marL="0" algn="ctr" defTabSz="914400" rtl="0" eaLnBrk="1" latinLnBrk="0" hangingPunct="1">
                        <a:spcAft>
                          <a:spcPts val="0"/>
                        </a:spcAft>
                      </a:pPr>
                      <a:r>
                        <a:rPr lang="en-US"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Programs</a:t>
                      </a:r>
                      <a:endParaRPr lang="zh-CN" sz="20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c gridSpan="2">
                  <a:txBody>
                    <a:bodyPr/>
                    <a:lstStyle/>
                    <a:p>
                      <a:pPr marL="0" algn="ctr" defTabSz="914400" rtl="0" eaLnBrk="1" latinLnBrk="0" hangingPunct="1">
                        <a:spcAft>
                          <a:spcPts val="0"/>
                        </a:spcAft>
                      </a:pP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Scholarship (RMB</a:t>
                      </a:r>
                      <a:r>
                        <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a:t>
                      </a: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/one year)</a:t>
                      </a:r>
                      <a:endPar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c hMerge="1">
                  <a:txBody>
                    <a:bodyPr/>
                    <a:lstStyle/>
                    <a:p>
                      <a:endParaRPr lang="zh-CN" altLang="en-US"/>
                    </a:p>
                  </a:txBody>
                  <a:tcPr/>
                </a:tc>
              </a:tr>
              <a:tr h="251460">
                <a:tc vMerge="1">
                  <a:txBody>
                    <a:bodyPr/>
                    <a:lstStyle/>
                    <a:p>
                      <a:endParaRPr lang="zh-CN" altLang="en-US"/>
                    </a:p>
                  </a:txBody>
                  <a:tcPr/>
                </a:tc>
                <a:tc>
                  <a:txBody>
                    <a:bodyPr/>
                    <a:lstStyle/>
                    <a:p>
                      <a:pPr marL="0" algn="ctr" defTabSz="914400" rtl="0" eaLnBrk="1" latinLnBrk="0" hangingPunct="1">
                        <a:spcAft>
                          <a:spcPts val="0"/>
                        </a:spcAft>
                      </a:pP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First class </a:t>
                      </a:r>
                      <a:endPar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c>
                  <a:txBody>
                    <a:bodyPr/>
                    <a:lstStyle/>
                    <a:p>
                      <a:pPr marL="0" algn="ctr" defTabSz="914400" rtl="0" eaLnBrk="1" latinLnBrk="0" hangingPunct="1">
                        <a:spcAft>
                          <a:spcPts val="0"/>
                        </a:spcAft>
                      </a:pPr>
                      <a:r>
                        <a:rPr lang="en-US"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rPr>
                        <a:t>Second class</a:t>
                      </a:r>
                      <a:endParaRPr lang="zh-CN" sz="1400" b="0" kern="12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cs typeface="+mn-cs"/>
                      </a:endParaRPr>
                    </a:p>
                  </a:txBody>
                  <a:tcPr marL="68580" marR="68580" marT="0" marB="0" anchor="ctr">
                    <a:solidFill>
                      <a:srgbClr val="5A9E2C"/>
                    </a:solidFill>
                  </a:tcPr>
                </a:tc>
              </a:tr>
              <a:tr h="251460">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PhD</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35,000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20,000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r>
              <a:tr h="325755">
                <a:tc>
                  <a:txBody>
                    <a:bodyPr/>
                    <a:lstStyle/>
                    <a:p>
                      <a:pPr marL="0" algn="ctr" defTabSz="914400" rtl="0" eaLnBrk="1" latinLnBrk="0" hangingPunct="1">
                        <a:spcAft>
                          <a:spcPts val="0"/>
                        </a:spcAft>
                      </a:pPr>
                      <a:r>
                        <a:rPr lang="en-US" sz="1400" kern="1200" dirty="0">
                          <a:solidFill>
                            <a:schemeClr val="bg1"/>
                          </a:solidFill>
                          <a:latin typeface="HelveticaNeueLT Pro 67 MdCn" panose="020B0606030502030204" pitchFamily="34" charset="0"/>
                          <a:ea typeface="+mn-ea"/>
                          <a:cs typeface="+mn-cs"/>
                        </a:rPr>
                        <a:t>Graduate</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solidFill>
                      <a:srgbClr val="BFBFBF"/>
                    </a:solidFill>
                  </a:tcPr>
                </a:tc>
                <a:tc>
                  <a:txBody>
                    <a:bodyPr/>
                    <a:lstStyle/>
                    <a:p>
                      <a:pPr marL="0" algn="ctr" defTabSz="914400" rtl="0" eaLnBrk="1" latinLnBrk="0" hangingPunct="1">
                        <a:spcAft>
                          <a:spcPts val="0"/>
                        </a:spcAft>
                      </a:pPr>
                      <a:r>
                        <a:rPr lang="en-US" sz="1400" kern="1200" dirty="0">
                          <a:solidFill>
                            <a:schemeClr val="bg1"/>
                          </a:solidFill>
                          <a:latin typeface="HelveticaNeueLT Pro 67 MdCn" panose="020B0606030502030204" pitchFamily="34" charset="0"/>
                          <a:ea typeface="+mn-ea"/>
                          <a:cs typeface="+mn-cs"/>
                        </a:rPr>
                        <a:t>30,000</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solidFill>
                      <a:srgbClr val="BFBFBF"/>
                    </a:solidFill>
                  </a:tcPr>
                </a:tc>
                <a:tc>
                  <a:txBody>
                    <a:bodyPr/>
                    <a:lstStyle/>
                    <a:p>
                      <a:pPr marL="0" algn="ctr" defTabSz="914400" rtl="0" eaLnBrk="1" latinLnBrk="0" hangingPunct="1">
                        <a:spcAft>
                          <a:spcPts val="0"/>
                        </a:spcAft>
                      </a:pPr>
                      <a:r>
                        <a:rPr lang="en-US" sz="1400" kern="1200" dirty="0">
                          <a:solidFill>
                            <a:schemeClr val="bg1"/>
                          </a:solidFill>
                          <a:latin typeface="HelveticaNeueLT Pro 67 MdCn" panose="020B0606030502030204" pitchFamily="34" charset="0"/>
                          <a:ea typeface="+mn-ea"/>
                          <a:cs typeface="+mn-cs"/>
                        </a:rPr>
                        <a:t>15,000</a:t>
                      </a:r>
                      <a:endParaRPr lang="zh-CN" sz="1400" kern="1200" dirty="0">
                        <a:solidFill>
                          <a:schemeClr val="bg1"/>
                        </a:solidFill>
                        <a:latin typeface="HelveticaNeueLT Pro 67 MdCn" panose="020B0606030502030204" pitchFamily="34" charset="0"/>
                        <a:ea typeface="+mn-ea"/>
                        <a:cs typeface="+mn-cs"/>
                      </a:endParaRPr>
                    </a:p>
                  </a:txBody>
                  <a:tcPr marL="68580" marR="68580" marT="0" marB="0" anchor="ctr">
                    <a:solidFill>
                      <a:srgbClr val="BFBFBF"/>
                    </a:solidFill>
                  </a:tcPr>
                </a:tc>
              </a:tr>
              <a:tr h="286385">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Undergraduate</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25,000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c>
                  <a:txBody>
                    <a:bodyPr/>
                    <a:lstStyle/>
                    <a:p>
                      <a:pPr marL="0" algn="ctr" defTabSz="914400" rtl="0" eaLnBrk="1" latinLnBrk="0" hangingPunct="1">
                        <a:spcAft>
                          <a:spcPts val="0"/>
                        </a:spcAft>
                      </a:pPr>
                      <a:r>
                        <a:rPr lang="en-US" sz="1400" kern="1200" dirty="0">
                          <a:solidFill>
                            <a:srgbClr val="4C4C4C"/>
                          </a:solidFill>
                          <a:latin typeface="HelveticaNeueLT Pro 67 MdCn" panose="020B0606030502030204" pitchFamily="34" charset="0"/>
                          <a:ea typeface="+mn-ea"/>
                          <a:cs typeface="+mn-cs"/>
                        </a:rPr>
                        <a:t>10,000</a:t>
                      </a:r>
                      <a:endParaRPr lang="zh-CN" sz="1400" kern="1200" dirty="0">
                        <a:solidFill>
                          <a:srgbClr val="4C4C4C"/>
                        </a:solidFill>
                        <a:latin typeface="HelveticaNeueLT Pro 67 MdCn" panose="020B0606030502030204" pitchFamily="34" charset="0"/>
                        <a:ea typeface="+mn-ea"/>
                        <a:cs typeface="+mn-cs"/>
                      </a:endParaRPr>
                    </a:p>
                  </a:txBody>
                  <a:tcPr marL="68580" marR="68580" marT="0" marB="0" anchor="ctr">
                    <a:solidFill>
                      <a:srgbClr val="F2F2F2"/>
                    </a:solidFill>
                  </a:tcPr>
                </a:tc>
              </a:tr>
            </a:tbl>
          </a:graphicData>
        </a:graphic>
      </p:graphicFrame>
      <p:sp>
        <p:nvSpPr>
          <p:cNvPr id="31" name="矩形 30"/>
          <p:cNvSpPr/>
          <p:nvPr/>
        </p:nvSpPr>
        <p:spPr>
          <a:xfrm>
            <a:off x="263863" y="3867021"/>
            <a:ext cx="8023577" cy="366703"/>
          </a:xfrm>
          <a:prstGeom prst="rect">
            <a:avLst/>
          </a:prstGeom>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3. President Scholarship of CQUPT as follows:</a:t>
            </a:r>
          </a:p>
        </p:txBody>
      </p:sp>
    </p:spTree>
    <p:extLst>
      <p:ext uri="{BB962C8B-B14F-4D97-AF65-F5344CB8AC3E}">
        <p14:creationId xmlns:p14="http://schemas.microsoft.com/office/powerpoint/2010/main" xmlns="" val="3284043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a:extLst>
              <a:ext uri="{28A0092B-C50C-407E-A947-70E740481C1C}">
                <a14:useLocalDpi xmlns:a14="http://schemas.microsoft.com/office/drawing/2010/main" xmlns="" val="0"/>
              </a:ext>
            </a:extLst>
          </a:blip>
          <a:srcRect b="2971"/>
          <a:stretch/>
        </p:blipFill>
        <p:spPr>
          <a:xfrm>
            <a:off x="5568181" y="0"/>
            <a:ext cx="5432726" cy="6849978"/>
          </a:xfrm>
          <a:custGeom>
            <a:avLst/>
            <a:gdLst>
              <a:gd name="connsiteX0" fmla="*/ 0 w 5432726"/>
              <a:gd name="connsiteY0" fmla="*/ 0 h 6849978"/>
              <a:gd name="connsiteX1" fmla="*/ 5432726 w 5432726"/>
              <a:gd name="connsiteY1" fmla="*/ 0 h 6849978"/>
              <a:gd name="connsiteX2" fmla="*/ 5432726 w 5432726"/>
              <a:gd name="connsiteY2" fmla="*/ 6849978 h 6849978"/>
              <a:gd name="connsiteX3" fmla="*/ 243509 w 5432726"/>
              <a:gd name="connsiteY3" fmla="*/ 6849978 h 6849978"/>
              <a:gd name="connsiteX4" fmla="*/ 1010853 w 5432726"/>
              <a:gd name="connsiteY4" fmla="*/ 79693 h 6849978"/>
              <a:gd name="connsiteX5" fmla="*/ 0 w 5432726"/>
              <a:gd name="connsiteY5" fmla="*/ 79693 h 684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2726" h="6849978">
                <a:moveTo>
                  <a:pt x="0" y="0"/>
                </a:moveTo>
                <a:lnTo>
                  <a:pt x="5432726" y="0"/>
                </a:lnTo>
                <a:lnTo>
                  <a:pt x="5432726" y="6849978"/>
                </a:lnTo>
                <a:lnTo>
                  <a:pt x="243509" y="6849978"/>
                </a:lnTo>
                <a:lnTo>
                  <a:pt x="1010853" y="79693"/>
                </a:lnTo>
                <a:lnTo>
                  <a:pt x="0" y="79693"/>
                </a:lnTo>
                <a:close/>
              </a:path>
            </a:pathLst>
          </a:custGeom>
        </p:spPr>
      </p:pic>
      <p:grpSp>
        <p:nvGrpSpPr>
          <p:cNvPr id="2" name="组合 1" hidden="1"/>
          <p:cNvGrpSpPr/>
          <p:nvPr/>
        </p:nvGrpSpPr>
        <p:grpSpPr>
          <a:xfrm>
            <a:off x="0" y="5092153"/>
            <a:ext cx="9144000" cy="2577666"/>
            <a:chOff x="0" y="5092153"/>
            <a:chExt cx="9144000" cy="2577666"/>
          </a:xfrm>
        </p:grpSpPr>
        <p:sp>
          <p:nvSpPr>
            <p:cNvPr id="101" name="任意多边形 100"/>
            <p:cNvSpPr/>
            <p:nvPr/>
          </p:nvSpPr>
          <p:spPr>
            <a:xfrm>
              <a:off x="0" y="5092153"/>
              <a:ext cx="9144000" cy="2569336"/>
            </a:xfrm>
            <a:custGeom>
              <a:avLst/>
              <a:gdLst>
                <a:gd name="connsiteX0" fmla="*/ 9144000 w 9144000"/>
                <a:gd name="connsiteY0" fmla="*/ 0 h 2569336"/>
                <a:gd name="connsiteX1" fmla="*/ 9144000 w 9144000"/>
                <a:gd name="connsiteY1" fmla="*/ 2569336 h 2569336"/>
                <a:gd name="connsiteX2" fmla="*/ 0 w 9144000"/>
                <a:gd name="connsiteY2" fmla="*/ 2569336 h 2569336"/>
                <a:gd name="connsiteX3" fmla="*/ 0 w 9144000"/>
                <a:gd name="connsiteY3" fmla="*/ 826374 h 2569336"/>
              </a:gdLst>
              <a:ahLst/>
              <a:cxnLst>
                <a:cxn ang="0">
                  <a:pos x="connsiteX0" y="connsiteY0"/>
                </a:cxn>
                <a:cxn ang="0">
                  <a:pos x="connsiteX1" y="connsiteY1"/>
                </a:cxn>
                <a:cxn ang="0">
                  <a:pos x="connsiteX2" y="connsiteY2"/>
                </a:cxn>
                <a:cxn ang="0">
                  <a:pos x="connsiteX3" y="connsiteY3"/>
                </a:cxn>
              </a:cxnLst>
              <a:rect l="l" t="t" r="r" b="b"/>
              <a:pathLst>
                <a:path w="9144000" h="2569336">
                  <a:moveTo>
                    <a:pt x="9144000" y="0"/>
                  </a:moveTo>
                  <a:lnTo>
                    <a:pt x="9144000" y="2569336"/>
                  </a:lnTo>
                  <a:lnTo>
                    <a:pt x="0" y="2569336"/>
                  </a:lnTo>
                  <a:lnTo>
                    <a:pt x="0" y="826374"/>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任意多边形 94"/>
            <p:cNvSpPr/>
            <p:nvPr/>
          </p:nvSpPr>
          <p:spPr>
            <a:xfrm>
              <a:off x="0" y="5698054"/>
              <a:ext cx="2439600" cy="1303511"/>
            </a:xfrm>
            <a:custGeom>
              <a:avLst/>
              <a:gdLst>
                <a:gd name="connsiteX0" fmla="*/ 2439600 w 2439600"/>
                <a:gd name="connsiteY0" fmla="*/ 0 h 1303511"/>
                <a:gd name="connsiteX1" fmla="*/ 0 w 2439600"/>
                <a:gd name="connsiteY1" fmla="*/ 1303511 h 1303511"/>
                <a:gd name="connsiteX2" fmla="*/ 0 w 2439600"/>
                <a:gd name="connsiteY2" fmla="*/ 264019 h 1303511"/>
                <a:gd name="connsiteX3" fmla="*/ 63815 w 2439600"/>
                <a:gd name="connsiteY3" fmla="*/ 214707 h 1303511"/>
              </a:gdLst>
              <a:ahLst/>
              <a:cxnLst>
                <a:cxn ang="0">
                  <a:pos x="connsiteX0" y="connsiteY0"/>
                </a:cxn>
                <a:cxn ang="0">
                  <a:pos x="connsiteX1" y="connsiteY1"/>
                </a:cxn>
                <a:cxn ang="0">
                  <a:pos x="connsiteX2" y="connsiteY2"/>
                </a:cxn>
                <a:cxn ang="0">
                  <a:pos x="connsiteX3" y="connsiteY3"/>
                </a:cxn>
              </a:cxnLst>
              <a:rect l="l" t="t" r="r" b="b"/>
              <a:pathLst>
                <a:path w="2439600" h="1303511">
                  <a:moveTo>
                    <a:pt x="2439600" y="0"/>
                  </a:moveTo>
                  <a:lnTo>
                    <a:pt x="0" y="1303511"/>
                  </a:lnTo>
                  <a:lnTo>
                    <a:pt x="0" y="264019"/>
                  </a:lnTo>
                  <a:lnTo>
                    <a:pt x="63815" y="214707"/>
                  </a:lnTo>
                  <a:close/>
                </a:path>
              </a:pathLst>
            </a:custGeom>
            <a:gradFill flip="none" rotWithShape="1">
              <a:gsLst>
                <a:gs pos="100000">
                  <a:srgbClr val="ABCD05">
                    <a:alpha val="79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0" y="6858307"/>
              <a:ext cx="9144000" cy="811511"/>
            </a:xfrm>
            <a:custGeom>
              <a:avLst/>
              <a:gdLst>
                <a:gd name="connsiteX0" fmla="*/ 9144000 w 9144000"/>
                <a:gd name="connsiteY0" fmla="*/ 0 h 811511"/>
                <a:gd name="connsiteX1" fmla="*/ 9144000 w 9144000"/>
                <a:gd name="connsiteY1" fmla="*/ 811511 h 811511"/>
                <a:gd name="connsiteX2" fmla="*/ 0 w 9144000"/>
                <a:gd name="connsiteY2" fmla="*/ 811511 h 811511"/>
                <a:gd name="connsiteX3" fmla="*/ 0 w 9144000"/>
                <a:gd name="connsiteY3" fmla="*/ 595104 h 811511"/>
              </a:gdLst>
              <a:ahLst/>
              <a:cxnLst>
                <a:cxn ang="0">
                  <a:pos x="connsiteX0" y="connsiteY0"/>
                </a:cxn>
                <a:cxn ang="0">
                  <a:pos x="connsiteX1" y="connsiteY1"/>
                </a:cxn>
                <a:cxn ang="0">
                  <a:pos x="connsiteX2" y="connsiteY2"/>
                </a:cxn>
                <a:cxn ang="0">
                  <a:pos x="connsiteX3" y="connsiteY3"/>
                </a:cxn>
              </a:cxnLst>
              <a:rect l="l" t="t" r="r" b="b"/>
              <a:pathLst>
                <a:path w="9144000" h="811511">
                  <a:moveTo>
                    <a:pt x="9144000" y="0"/>
                  </a:moveTo>
                  <a:lnTo>
                    <a:pt x="9144000" y="811511"/>
                  </a:lnTo>
                  <a:lnTo>
                    <a:pt x="0" y="811511"/>
                  </a:lnTo>
                  <a:lnTo>
                    <a:pt x="0" y="595104"/>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任意多边形 118"/>
            <p:cNvSpPr/>
            <p:nvPr/>
          </p:nvSpPr>
          <p:spPr>
            <a:xfrm>
              <a:off x="7468478" y="5092154"/>
              <a:ext cx="1675522" cy="2577665"/>
            </a:xfrm>
            <a:custGeom>
              <a:avLst/>
              <a:gdLst>
                <a:gd name="connsiteX0" fmla="*/ 1675522 w 1675522"/>
                <a:gd name="connsiteY0" fmla="*/ 0 h 2577665"/>
                <a:gd name="connsiteX1" fmla="*/ 1675522 w 1675522"/>
                <a:gd name="connsiteY1" fmla="*/ 2577665 h 2577665"/>
                <a:gd name="connsiteX2" fmla="*/ 0 w 1675522"/>
                <a:gd name="connsiteY2" fmla="*/ 151423 h 2577665"/>
              </a:gdLst>
              <a:ahLst/>
              <a:cxnLst>
                <a:cxn ang="0">
                  <a:pos x="connsiteX0" y="connsiteY0"/>
                </a:cxn>
                <a:cxn ang="0">
                  <a:pos x="connsiteX1" y="connsiteY1"/>
                </a:cxn>
                <a:cxn ang="0">
                  <a:pos x="connsiteX2" y="connsiteY2"/>
                </a:cxn>
              </a:cxnLst>
              <a:rect l="l" t="t" r="r" b="b"/>
              <a:pathLst>
                <a:path w="1675522" h="2577665">
                  <a:moveTo>
                    <a:pt x="1675522" y="0"/>
                  </a:moveTo>
                  <a:lnTo>
                    <a:pt x="1675522" y="2577665"/>
                  </a:lnTo>
                  <a:lnTo>
                    <a:pt x="0" y="151423"/>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任意多边形 132"/>
            <p:cNvSpPr/>
            <p:nvPr/>
          </p:nvSpPr>
          <p:spPr>
            <a:xfrm>
              <a:off x="0" y="5255686"/>
              <a:ext cx="7472256" cy="2414133"/>
            </a:xfrm>
            <a:custGeom>
              <a:avLst/>
              <a:gdLst>
                <a:gd name="connsiteX0" fmla="*/ 2697056 w 3987960"/>
                <a:gd name="connsiteY0" fmla="*/ 0 h 1995033"/>
                <a:gd name="connsiteX1" fmla="*/ 3987960 w 3987960"/>
                <a:gd name="connsiteY1" fmla="*/ 1995033 h 1995033"/>
                <a:gd name="connsiteX2" fmla="*/ 0 w 3987960"/>
                <a:gd name="connsiteY2" fmla="*/ 1995033 h 1995033"/>
                <a:gd name="connsiteX3" fmla="*/ 0 w 3987960"/>
                <a:gd name="connsiteY3" fmla="*/ 1326779 h 1995033"/>
                <a:gd name="connsiteX4" fmla="*/ 2439600 w 3987960"/>
                <a:gd name="connsiteY4" fmla="*/ 23268 h 1995033"/>
                <a:gd name="connsiteX5" fmla="*/ 2064900 w 3987960"/>
                <a:gd name="connsiteY5" fmla="*/ 57131 h 1995033"/>
                <a:gd name="connsiteX6" fmla="*/ 2064901 w 3987960"/>
                <a:gd name="connsiteY6" fmla="*/ 57130 h 1995033"/>
                <a:gd name="connsiteX0" fmla="*/ 7472256 w 7472256"/>
                <a:gd name="connsiteY0" fmla="*/ 0 h 2414133"/>
                <a:gd name="connsiteX1" fmla="*/ 3987960 w 7472256"/>
                <a:gd name="connsiteY1" fmla="*/ 2414133 h 2414133"/>
                <a:gd name="connsiteX2" fmla="*/ 0 w 7472256"/>
                <a:gd name="connsiteY2" fmla="*/ 2414133 h 2414133"/>
                <a:gd name="connsiteX3" fmla="*/ 0 w 7472256"/>
                <a:gd name="connsiteY3" fmla="*/ 1745879 h 2414133"/>
                <a:gd name="connsiteX4" fmla="*/ 2439600 w 7472256"/>
                <a:gd name="connsiteY4" fmla="*/ 442368 h 2414133"/>
                <a:gd name="connsiteX5" fmla="*/ 2064900 w 7472256"/>
                <a:gd name="connsiteY5" fmla="*/ 476231 h 2414133"/>
                <a:gd name="connsiteX6" fmla="*/ 2064901 w 7472256"/>
                <a:gd name="connsiteY6" fmla="*/ 476230 h 2414133"/>
                <a:gd name="connsiteX7" fmla="*/ 7472256 w 7472256"/>
                <a:gd name="connsiteY7" fmla="*/ 0 h 2414133"/>
                <a:gd name="connsiteX0" fmla="*/ 7472256 w 7472256"/>
                <a:gd name="connsiteY0" fmla="*/ 0 h 2414133"/>
                <a:gd name="connsiteX1" fmla="*/ 3987960 w 7472256"/>
                <a:gd name="connsiteY1" fmla="*/ 2414133 h 2414133"/>
                <a:gd name="connsiteX2" fmla="*/ 0 w 7472256"/>
                <a:gd name="connsiteY2" fmla="*/ 2414133 h 2414133"/>
                <a:gd name="connsiteX3" fmla="*/ 0 w 7472256"/>
                <a:gd name="connsiteY3" fmla="*/ 1745879 h 2414133"/>
                <a:gd name="connsiteX4" fmla="*/ 7011600 w 7472256"/>
                <a:gd name="connsiteY4" fmla="*/ 35968 h 2414133"/>
                <a:gd name="connsiteX5" fmla="*/ 2064900 w 7472256"/>
                <a:gd name="connsiteY5" fmla="*/ 476231 h 2414133"/>
                <a:gd name="connsiteX6" fmla="*/ 2064901 w 7472256"/>
                <a:gd name="connsiteY6" fmla="*/ 476230 h 2414133"/>
                <a:gd name="connsiteX7" fmla="*/ 7472256 w 7472256"/>
                <a:gd name="connsiteY7" fmla="*/ 0 h 241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2256" h="2414133">
                  <a:moveTo>
                    <a:pt x="7472256" y="0"/>
                  </a:moveTo>
                  <a:lnTo>
                    <a:pt x="3987960" y="2414133"/>
                  </a:lnTo>
                  <a:lnTo>
                    <a:pt x="0" y="2414133"/>
                  </a:lnTo>
                  <a:lnTo>
                    <a:pt x="0" y="1745879"/>
                  </a:lnTo>
                  <a:lnTo>
                    <a:pt x="7011600" y="35968"/>
                  </a:lnTo>
                  <a:lnTo>
                    <a:pt x="2064900" y="476231"/>
                  </a:lnTo>
                  <a:lnTo>
                    <a:pt x="2064901" y="476230"/>
                  </a:lnTo>
                  <a:lnTo>
                    <a:pt x="7472256" y="0"/>
                  </a:lnTo>
                  <a:close/>
                </a:path>
              </a:pathLst>
            </a:custGeom>
            <a:gradFill flip="none" rotWithShape="1">
              <a:gsLst>
                <a:gs pos="0">
                  <a:srgbClr val="23772E">
                    <a:alpha val="81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4" name="任意多边形 123"/>
            <p:cNvSpPr/>
            <p:nvPr/>
          </p:nvSpPr>
          <p:spPr>
            <a:xfrm>
              <a:off x="1801025" y="5092153"/>
              <a:ext cx="7342975" cy="1360987"/>
            </a:xfrm>
            <a:custGeom>
              <a:avLst/>
              <a:gdLst>
                <a:gd name="connsiteX0" fmla="*/ 7342975 w 7342975"/>
                <a:gd name="connsiteY0" fmla="*/ 0 h 1360987"/>
                <a:gd name="connsiteX1" fmla="*/ 7342975 w 7342975"/>
                <a:gd name="connsiteY1" fmla="*/ 1360987 h 1360987"/>
                <a:gd name="connsiteX2" fmla="*/ 0 w 7342975"/>
                <a:gd name="connsiteY2" fmla="*/ 663610 h 1360987"/>
              </a:gdLst>
              <a:ahLst/>
              <a:cxnLst>
                <a:cxn ang="0">
                  <a:pos x="connsiteX0" y="connsiteY0"/>
                </a:cxn>
                <a:cxn ang="0">
                  <a:pos x="connsiteX1" y="connsiteY1"/>
                </a:cxn>
                <a:cxn ang="0">
                  <a:pos x="connsiteX2" y="connsiteY2"/>
                </a:cxn>
              </a:cxnLst>
              <a:rect l="l" t="t" r="r" b="b"/>
              <a:pathLst>
                <a:path w="7342975" h="1360987">
                  <a:moveTo>
                    <a:pt x="7342975" y="0"/>
                  </a:moveTo>
                  <a:lnTo>
                    <a:pt x="7342975" y="1360987"/>
                  </a:lnTo>
                  <a:lnTo>
                    <a:pt x="0" y="663610"/>
                  </a:lnTo>
                  <a:close/>
                </a:path>
              </a:pathLst>
            </a:custGeom>
            <a:solidFill>
              <a:srgbClr val="0F5E2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flipH="1">
            <a:off x="-1776420" y="4728906"/>
            <a:ext cx="11917896" cy="3970967"/>
            <a:chOff x="-746124" y="4360859"/>
            <a:chExt cx="11917896" cy="3970967"/>
          </a:xfrm>
        </p:grpSpPr>
        <p:sp>
          <p:nvSpPr>
            <p:cNvPr id="17" name="任意多边形 16"/>
            <p:cNvSpPr/>
            <p:nvPr/>
          </p:nvSpPr>
          <p:spPr>
            <a:xfrm>
              <a:off x="-746124" y="4360859"/>
              <a:ext cx="10347324"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690248">
              <a:off x="5766979"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630532" y="4398958"/>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19"/>
            <p:cNvSpPr/>
            <p:nvPr/>
          </p:nvSpPr>
          <p:spPr>
            <a:xfrm rot="949213">
              <a:off x="3912822" y="5396525"/>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105">
            <a:hlinkClick r:id="" action="ppaction://noaction"/>
          </p:cNvPr>
          <p:cNvSpPr>
            <a:spLocks noChangeArrowheads="1"/>
          </p:cNvSpPr>
          <p:nvPr/>
        </p:nvSpPr>
        <p:spPr bwMode="auto">
          <a:xfrm>
            <a:off x="4963020" y="5263117"/>
            <a:ext cx="2356986" cy="566309"/>
          </a:xfrm>
          <a:prstGeom prst="rect">
            <a:avLst/>
          </a:prstGeom>
        </p:spPr>
        <p:txBody>
          <a:bodyPr wrap="square">
            <a:spAutoFit/>
          </a:bodyPr>
          <a:lstStyle/>
          <a:p>
            <a:pPr algn="ctr">
              <a:lnSpc>
                <a:spcPct val="110000"/>
              </a:lnSpc>
              <a:spcBef>
                <a:spcPct val="0"/>
              </a:spcBef>
            </a:pPr>
            <a:r>
              <a:rPr lang="en-US" altLang="zh-CN" sz="28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CAMPUS LIFE</a:t>
            </a:r>
            <a:endParaRPr lang="zh-CN" altLang="en-US"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nvGrpSpPr>
          <p:cNvPr id="4" name="组合 3"/>
          <p:cNvGrpSpPr/>
          <p:nvPr/>
        </p:nvGrpSpPr>
        <p:grpSpPr>
          <a:xfrm>
            <a:off x="5083287" y="6241968"/>
            <a:ext cx="2179745" cy="460801"/>
            <a:chOff x="5919105" y="6212099"/>
            <a:chExt cx="2179745" cy="460801"/>
          </a:xfrm>
        </p:grpSpPr>
        <p:pic>
          <p:nvPicPr>
            <p:cNvPr id="24" name="图片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19105" y="6212099"/>
              <a:ext cx="458892" cy="459178"/>
            </a:xfrm>
            <a:prstGeom prst="rect">
              <a:avLst/>
            </a:prstGeom>
            <a:effectLst/>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xmlns="" val="0"/>
                </a:ext>
              </a:extLst>
            </a:blip>
            <a:srcRect b="25735"/>
            <a:stretch/>
          </p:blipFill>
          <p:spPr>
            <a:xfrm>
              <a:off x="6338304" y="6254493"/>
              <a:ext cx="1760546" cy="418407"/>
            </a:xfrm>
            <a:prstGeom prst="rect">
              <a:avLst/>
            </a:prstGeom>
            <a:effectLst>
              <a:outerShdw blurRad="38100" dist="12700" dir="2700000" algn="tl" rotWithShape="0">
                <a:prstClr val="black">
                  <a:alpha val="40000"/>
                </a:prstClr>
              </a:outerShdw>
            </a:effectLst>
          </p:spPr>
        </p:pic>
      </p:grpSp>
      <p:cxnSp>
        <p:nvCxnSpPr>
          <p:cNvPr id="26" name="直接连接符 25"/>
          <p:cNvCxnSpPr/>
          <p:nvPr/>
        </p:nvCxnSpPr>
        <p:spPr>
          <a:xfrm>
            <a:off x="5166509" y="5866043"/>
            <a:ext cx="1950009" cy="0"/>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33702" y="3376340"/>
            <a:ext cx="4963000" cy="1902059"/>
          </a:xfrm>
          <a:prstGeom prst="rect">
            <a:avLst/>
          </a:prstGeom>
        </p:spPr>
        <p:txBody>
          <a:bodyPr wrap="square">
            <a:spAutoFit/>
          </a:bodyPr>
          <a:lstStyle/>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CQUPT is well facilitated for research, study, extracurricular and living. The Student Union and 84 student associations with over 8,000 student members have been established for the purpose of enriching and boasting the dynamic campus life. CQUPT students are encouraged to participate in variety of science fairs/competitions, academic contests, job fairs, sports/games competitions, arts/works exhibitions and social or community volunteer work.</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p:txBody>
      </p:sp>
      <p:sp>
        <p:nvSpPr>
          <p:cNvPr id="32" name="矩形 31"/>
          <p:cNvSpPr/>
          <p:nvPr/>
        </p:nvSpPr>
        <p:spPr>
          <a:xfrm>
            <a:off x="233701" y="217910"/>
            <a:ext cx="5568162" cy="3169457"/>
          </a:xfrm>
          <a:prstGeom prst="rect">
            <a:avLst/>
          </a:prstGeom>
        </p:spPr>
        <p:txBody>
          <a:bodyPr wrap="square">
            <a:spAutoFit/>
          </a:bodyPr>
          <a:lstStyle/>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A web-based digitalized networking covering the campus, resource and activities;</a:t>
            </a:r>
          </a:p>
          <a:p>
            <a:pPr indent="-285750">
              <a:lnSpc>
                <a:spcPct val="120000"/>
              </a:lnSpc>
              <a:buFont typeface="Arial" panose="020B0604020202020204" pitchFamily="34" charset="0"/>
              <a:buChar char="•"/>
            </a:pPr>
            <a:r>
              <a:rPr lang="zh-CN" altLang="en-US"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 </a:t>
            </a: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Two school libraries boast storage of over 3 million books in both paper and electronic occupies;</a:t>
            </a: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39on-campus student dormitories with over 6,800 rooms are available to accommodate students;</a:t>
            </a: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5 student dining halls catering needs of dinners;</a:t>
            </a: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The sports stadium, field and gym/fitness center satisfy the needs of sports events, fitness training or service;</a:t>
            </a: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School hospital, post office, grocery stores/convenient shops are all available for access of medical, shopping, posting or other supporting services.</a:t>
            </a:r>
          </a:p>
        </p:txBody>
      </p:sp>
    </p:spTree>
    <p:extLst>
      <p:ext uri="{BB962C8B-B14F-4D97-AF65-F5344CB8AC3E}">
        <p14:creationId xmlns:p14="http://schemas.microsoft.com/office/powerpoint/2010/main" xmlns="" val="25744626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flipH="1">
            <a:off x="19395" y="-151151"/>
            <a:ext cx="9178033" cy="4313349"/>
            <a:chOff x="-34033" y="-122643"/>
            <a:chExt cx="9178033" cy="4313349"/>
          </a:xfrm>
        </p:grpSpPr>
        <p:pic>
          <p:nvPicPr>
            <p:cNvPr id="67" name="图片 66"/>
            <p:cNvPicPr>
              <a:picLocks noChangeAspect="1"/>
            </p:cNvPicPr>
            <p:nvPr/>
          </p:nvPicPr>
          <p:blipFill rotWithShape="1">
            <a:blip r:embed="rId2" cstate="print">
              <a:extLst>
                <a:ext uri="{28A0092B-C50C-407E-A947-70E740481C1C}">
                  <a14:useLocalDpi xmlns:a14="http://schemas.microsoft.com/office/drawing/2010/main" xmlns="" val="0"/>
                </a:ext>
              </a:extLst>
            </a:blip>
            <a:srcRect t="23095"/>
            <a:stretch/>
          </p:blipFill>
          <p:spPr>
            <a:xfrm>
              <a:off x="0" y="-23446"/>
              <a:ext cx="9144000" cy="2356095"/>
            </a:xfrm>
            <a:prstGeom prst="rect">
              <a:avLst/>
            </a:prstGeom>
          </p:spPr>
        </p:pic>
        <p:pic>
          <p:nvPicPr>
            <p:cNvPr id="68" name="图片 67"/>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flipH="1">
              <a:off x="0" y="-122643"/>
              <a:ext cx="9144000" cy="3148088"/>
            </a:xfrm>
            <a:prstGeom prst="rect">
              <a:avLst/>
            </a:prstGeom>
          </p:spPr>
        </p:pic>
        <p:pic>
          <p:nvPicPr>
            <p:cNvPr id="69" name="图片 68" descr="未标题-3.png"/>
            <p:cNvPicPr>
              <a:picLocks noChangeAspect="1"/>
            </p:cNvPicPr>
            <p:nvPr/>
          </p:nvPicPr>
          <p:blipFill>
            <a:blip r:embed="rId5" cstate="print"/>
            <a:stretch>
              <a:fillRect/>
            </a:stretch>
          </p:blipFill>
          <p:spPr>
            <a:xfrm>
              <a:off x="0" y="87685"/>
              <a:ext cx="9143999" cy="2931226"/>
            </a:xfrm>
            <a:prstGeom prst="rect">
              <a:avLst/>
            </a:prstGeom>
          </p:spPr>
        </p:pic>
        <p:sp>
          <p:nvSpPr>
            <p:cNvPr id="70" name="矩形 69"/>
            <p:cNvSpPr/>
            <p:nvPr/>
          </p:nvSpPr>
          <p:spPr>
            <a:xfrm>
              <a:off x="-34033" y="0"/>
              <a:ext cx="9178033" cy="4190706"/>
            </a:xfrm>
            <a:prstGeom prst="rect">
              <a:avLst/>
            </a:prstGeom>
            <a:gradFill flip="none" rotWithShape="1">
              <a:gsLst>
                <a:gs pos="19000">
                  <a:schemeClr val="bg1">
                    <a:alpha val="0"/>
                  </a:schemeClr>
                </a:gs>
                <a:gs pos="6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矩形 19"/>
          <p:cNvSpPr/>
          <p:nvPr/>
        </p:nvSpPr>
        <p:spPr>
          <a:xfrm>
            <a:off x="5252910" y="1155889"/>
            <a:ext cx="2799165" cy="369332"/>
          </a:xfrm>
          <a:prstGeom prst="rect">
            <a:avLst/>
          </a:prstGeom>
        </p:spPr>
        <p:txBody>
          <a:bodyPr wrap="none">
            <a:spAutoFit/>
          </a:bodyPr>
          <a:lstStyle/>
          <a:p>
            <a:r>
              <a:rPr lang="zh-CN" altLang="en-US"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Calibri" panose="020F0502020204030204" pitchFamily="34" charset="0"/>
              </a:rPr>
              <a:t>wjwy2008@hotmail.com</a:t>
            </a:r>
            <a:endParaRPr lang="zh-CN" altLang="en-US"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Calibri" panose="020F0502020204030204" pitchFamily="34" charset="0"/>
              <a:hlinkClick r:id="rId6"/>
            </a:endParaRPr>
          </a:p>
        </p:txBody>
      </p:sp>
      <p:grpSp>
        <p:nvGrpSpPr>
          <p:cNvPr id="21" name="组合 20"/>
          <p:cNvGrpSpPr/>
          <p:nvPr/>
        </p:nvGrpSpPr>
        <p:grpSpPr>
          <a:xfrm>
            <a:off x="562547" y="1323317"/>
            <a:ext cx="918057" cy="959523"/>
            <a:chOff x="347113" y="5628962"/>
            <a:chExt cx="918057" cy="959523"/>
          </a:xfrm>
        </p:grpSpPr>
        <p:sp>
          <p:nvSpPr>
            <p:cNvPr id="22" name="任意多边形 21"/>
            <p:cNvSpPr/>
            <p:nvPr/>
          </p:nvSpPr>
          <p:spPr>
            <a:xfrm rot="10800000">
              <a:off x="392891" y="5628962"/>
              <a:ext cx="842778" cy="959523"/>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cxnSp>
          <p:nvCxnSpPr>
            <p:cNvPr id="23" name="直接连接符 22"/>
            <p:cNvCxnSpPr/>
            <p:nvPr/>
          </p:nvCxnSpPr>
          <p:spPr>
            <a:xfrm>
              <a:off x="526212" y="6119190"/>
              <a:ext cx="559858"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347113" y="6095069"/>
              <a:ext cx="918057" cy="415498"/>
            </a:xfrm>
            <a:prstGeom prst="rect">
              <a:avLst/>
            </a:prstGeom>
            <a:noFill/>
          </p:spPr>
          <p:txBody>
            <a:bodyPr wrap="square" rtlCol="0">
              <a:spAutoFit/>
            </a:bodyPr>
            <a:lstStyle/>
            <a:p>
              <a:pPr algn="ctr"/>
              <a:r>
                <a:rPr lang="en-US" altLang="zh-CN" sz="1000" dirty="0" err="1" smtClean="0">
                  <a:solidFill>
                    <a:schemeClr val="bg1"/>
                  </a:solidFill>
                  <a:latin typeface="HelveticaNeueLT Pro 67 MdCn" panose="020B0606030502030204" pitchFamily="34" charset="0"/>
                  <a:sym typeface="Calibri" panose="020F0502020204030204" pitchFamily="34" charset="0"/>
                </a:rPr>
                <a:t>Mrs</a:t>
              </a:r>
              <a:r>
                <a:rPr lang="en-US" altLang="zh-CN" sz="1000" dirty="0" smtClean="0">
                  <a:solidFill>
                    <a:schemeClr val="bg1"/>
                  </a:solidFill>
                  <a:latin typeface="HelveticaNeueLT Pro 67 MdCn" panose="020B0606030502030204" pitchFamily="34" charset="0"/>
                  <a:sym typeface="Calibri" panose="020F0502020204030204" pitchFamily="34" charset="0"/>
                </a:rPr>
                <a:t> </a:t>
              </a:r>
              <a:r>
                <a:rPr lang="zh-CN" altLang="en-US" sz="1000" dirty="0" smtClean="0">
                  <a:solidFill>
                    <a:schemeClr val="bg1"/>
                  </a:solidFill>
                  <a:latin typeface="HelveticaNeueLT Pro 67 MdCn" panose="020B0606030502030204" pitchFamily="34" charset="0"/>
                  <a:sym typeface="Calibri" panose="020F0502020204030204" pitchFamily="34" charset="0"/>
                </a:rPr>
                <a:t>Wen</a:t>
              </a:r>
              <a:r>
                <a:rPr lang="en-US" altLang="zh-CN" sz="1000" dirty="0" smtClean="0">
                  <a:solidFill>
                    <a:schemeClr val="bg1"/>
                  </a:solidFill>
                  <a:latin typeface="HelveticaNeueLT Pro 67 MdCn" panose="020B0606030502030204" pitchFamily="34" charset="0"/>
                  <a:sym typeface="Calibri" panose="020F0502020204030204" pitchFamily="34" charset="0"/>
                </a:rPr>
                <a:t> </a:t>
              </a:r>
              <a:r>
                <a:rPr lang="zh-CN" altLang="en-US" sz="1000" dirty="0">
                  <a:solidFill>
                    <a:schemeClr val="bg1"/>
                  </a:solidFill>
                  <a:latin typeface="HelveticaNeueLT Pro 67 MdCn" panose="020B0606030502030204" pitchFamily="34" charset="0"/>
                  <a:sym typeface="Calibri" panose="020F0502020204030204" pitchFamily="34" charset="0"/>
                </a:rPr>
                <a:t>Jin</a:t>
              </a:r>
              <a:r>
                <a:rPr lang="en-US" altLang="zh-CN" sz="1000" dirty="0">
                  <a:solidFill>
                    <a:schemeClr val="bg1"/>
                  </a:solidFill>
                  <a:latin typeface="HelveticaNeueLT Pro 67 MdCn" panose="020B0606030502030204" pitchFamily="34" charset="0"/>
                  <a:sym typeface="Calibri" panose="020F0502020204030204" pitchFamily="34" charset="0"/>
                </a:rPr>
                <a:t> (</a:t>
              </a:r>
              <a:r>
                <a:rPr lang="zh-CN" altLang="en-US" sz="1000" dirty="0">
                  <a:solidFill>
                    <a:schemeClr val="bg1"/>
                  </a:solidFill>
                  <a:latin typeface="HelveticaNeueLT Pro 67 MdCn" panose="020B0606030502030204" pitchFamily="34" charset="0"/>
                  <a:sym typeface="Calibri" panose="020F0502020204030204" pitchFamily="34" charset="0"/>
                </a:rPr>
                <a:t>Joyce</a:t>
              </a:r>
              <a:r>
                <a:rPr lang="en-US" altLang="zh-CN" sz="1000" dirty="0">
                  <a:solidFill>
                    <a:schemeClr val="bg1"/>
                  </a:solidFill>
                  <a:latin typeface="HelveticaNeueLT Pro 67 MdCn" panose="020B0606030502030204" pitchFamily="34" charset="0"/>
                  <a:sym typeface="Calibri" panose="020F0502020204030204" pitchFamily="34" charset="0"/>
                </a:rPr>
                <a:t>)</a:t>
              </a:r>
              <a:endParaRPr lang="zh-CN" altLang="en-US" sz="1000" dirty="0">
                <a:solidFill>
                  <a:schemeClr val="bg1"/>
                </a:solidFill>
                <a:latin typeface="HelveticaNeueLT Pro 67 MdCn" panose="020B0606030502030204" pitchFamily="34" charset="0"/>
                <a:sym typeface="Calibri" panose="020F0502020204030204" pitchFamily="34" charset="0"/>
              </a:endParaRPr>
            </a:p>
          </p:txBody>
        </p:sp>
        <p:sp>
          <p:nvSpPr>
            <p:cNvPr id="25" name="Freeform 17"/>
            <p:cNvSpPr>
              <a:spLocks noEditPoints="1"/>
            </p:cNvSpPr>
            <p:nvPr/>
          </p:nvSpPr>
          <p:spPr bwMode="auto">
            <a:xfrm>
              <a:off x="623662" y="5655267"/>
              <a:ext cx="364959" cy="428331"/>
            </a:xfrm>
            <a:custGeom>
              <a:avLst/>
              <a:gdLst>
                <a:gd name="T0" fmla="*/ 206 w 272"/>
                <a:gd name="T1" fmla="*/ 171 h 320"/>
                <a:gd name="T2" fmla="*/ 184 w 272"/>
                <a:gd name="T3" fmla="*/ 35 h 320"/>
                <a:gd name="T4" fmla="*/ 77 w 272"/>
                <a:gd name="T5" fmla="*/ 47 h 320"/>
                <a:gd name="T6" fmla="*/ 63 w 272"/>
                <a:gd name="T7" fmla="*/ 172 h 320"/>
                <a:gd name="T8" fmla="*/ 4 w 272"/>
                <a:gd name="T9" fmla="*/ 274 h 320"/>
                <a:gd name="T10" fmla="*/ 5 w 272"/>
                <a:gd name="T11" fmla="*/ 275 h 320"/>
                <a:gd name="T12" fmla="*/ 49 w 272"/>
                <a:gd name="T13" fmla="*/ 295 h 320"/>
                <a:gd name="T14" fmla="*/ 91 w 272"/>
                <a:gd name="T15" fmla="*/ 312 h 320"/>
                <a:gd name="T16" fmla="*/ 218 w 272"/>
                <a:gd name="T17" fmla="*/ 296 h 320"/>
                <a:gd name="T18" fmla="*/ 265 w 272"/>
                <a:gd name="T19" fmla="*/ 275 h 320"/>
                <a:gd name="T20" fmla="*/ 206 w 272"/>
                <a:gd name="T21" fmla="*/ 171 h 320"/>
                <a:gd name="T22" fmla="*/ 179 w 272"/>
                <a:gd name="T23" fmla="*/ 172 h 320"/>
                <a:gd name="T24" fmla="*/ 196 w 272"/>
                <a:gd name="T25" fmla="*/ 206 h 320"/>
                <a:gd name="T26" fmla="*/ 157 w 272"/>
                <a:gd name="T27" fmla="*/ 206 h 320"/>
                <a:gd name="T28" fmla="*/ 179 w 272"/>
                <a:gd name="T29" fmla="*/ 172 h 320"/>
                <a:gd name="T30" fmla="*/ 135 w 272"/>
                <a:gd name="T31" fmla="*/ 219 h 320"/>
                <a:gd name="T32" fmla="*/ 108 w 272"/>
                <a:gd name="T33" fmla="*/ 174 h 320"/>
                <a:gd name="T34" fmla="*/ 106 w 272"/>
                <a:gd name="T35" fmla="*/ 162 h 320"/>
                <a:gd name="T36" fmla="*/ 141 w 272"/>
                <a:gd name="T37" fmla="*/ 171 h 320"/>
                <a:gd name="T38" fmla="*/ 165 w 272"/>
                <a:gd name="T39" fmla="*/ 160 h 320"/>
                <a:gd name="T40" fmla="*/ 165 w 272"/>
                <a:gd name="T41" fmla="*/ 167 h 320"/>
                <a:gd name="T42" fmla="*/ 135 w 272"/>
                <a:gd name="T43" fmla="*/ 219 h 320"/>
                <a:gd name="T44" fmla="*/ 191 w 272"/>
                <a:gd name="T45" fmla="*/ 91 h 320"/>
                <a:gd name="T46" fmla="*/ 185 w 272"/>
                <a:gd name="T47" fmla="*/ 124 h 320"/>
                <a:gd name="T48" fmla="*/ 189 w 272"/>
                <a:gd name="T49" fmla="*/ 102 h 320"/>
                <a:gd name="T50" fmla="*/ 191 w 272"/>
                <a:gd name="T51" fmla="*/ 91 h 320"/>
                <a:gd name="T52" fmla="*/ 152 w 272"/>
                <a:gd name="T53" fmla="*/ 68 h 320"/>
                <a:gd name="T54" fmla="*/ 173 w 272"/>
                <a:gd name="T55" fmla="*/ 91 h 320"/>
                <a:gd name="T56" fmla="*/ 180 w 272"/>
                <a:gd name="T57" fmla="*/ 95 h 320"/>
                <a:gd name="T58" fmla="*/ 177 w 272"/>
                <a:gd name="T59" fmla="*/ 101 h 320"/>
                <a:gd name="T60" fmla="*/ 153 w 272"/>
                <a:gd name="T61" fmla="*/ 151 h 320"/>
                <a:gd name="T62" fmla="*/ 117 w 272"/>
                <a:gd name="T63" fmla="*/ 151 h 320"/>
                <a:gd name="T64" fmla="*/ 93 w 272"/>
                <a:gd name="T65" fmla="*/ 98 h 320"/>
                <a:gd name="T66" fmla="*/ 152 w 272"/>
                <a:gd name="T67" fmla="*/ 68 h 320"/>
                <a:gd name="T68" fmla="*/ 84 w 272"/>
                <a:gd name="T69" fmla="*/ 124 h 320"/>
                <a:gd name="T70" fmla="*/ 74 w 272"/>
                <a:gd name="T71" fmla="*/ 95 h 320"/>
                <a:gd name="T72" fmla="*/ 84 w 272"/>
                <a:gd name="T73" fmla="*/ 124 h 320"/>
                <a:gd name="T74" fmla="*/ 76 w 272"/>
                <a:gd name="T75" fmla="*/ 206 h 320"/>
                <a:gd name="T76" fmla="*/ 92 w 272"/>
                <a:gd name="T77" fmla="*/ 172 h 320"/>
                <a:gd name="T78" fmla="*/ 100 w 272"/>
                <a:gd name="T79" fmla="*/ 186 h 320"/>
                <a:gd name="T80" fmla="*/ 113 w 272"/>
                <a:gd name="T81" fmla="*/ 206 h 320"/>
                <a:gd name="T82" fmla="*/ 76 w 272"/>
                <a:gd name="T83" fmla="*/ 206 h 320"/>
                <a:gd name="T84" fmla="*/ 128 w 272"/>
                <a:gd name="T85" fmla="*/ 304 h 320"/>
                <a:gd name="T86" fmla="*/ 94 w 272"/>
                <a:gd name="T87" fmla="*/ 219 h 320"/>
                <a:gd name="T88" fmla="*/ 121 w 272"/>
                <a:gd name="T89" fmla="*/ 220 h 320"/>
                <a:gd name="T90" fmla="*/ 135 w 272"/>
                <a:gd name="T91" fmla="*/ 257 h 320"/>
                <a:gd name="T92" fmla="*/ 149 w 272"/>
                <a:gd name="T93" fmla="*/ 220 h 320"/>
                <a:gd name="T94" fmla="*/ 176 w 272"/>
                <a:gd name="T95" fmla="*/ 219 h 320"/>
                <a:gd name="T96" fmla="*/ 143 w 272"/>
                <a:gd name="T97" fmla="*/ 304 h 320"/>
                <a:gd name="T98" fmla="*/ 128 w 272"/>
                <a:gd name="T99" fmla="*/ 304 h 320"/>
                <a:gd name="T100" fmla="*/ 215 w 272"/>
                <a:gd name="T101" fmla="*/ 269 h 320"/>
                <a:gd name="T102" fmla="*/ 171 w 272"/>
                <a:gd name="T103" fmla="*/ 275 h 320"/>
                <a:gd name="T104" fmla="*/ 174 w 272"/>
                <a:gd name="T105" fmla="*/ 269 h 320"/>
                <a:gd name="T106" fmla="*/ 216 w 272"/>
                <a:gd name="T107" fmla="*/ 261 h 320"/>
                <a:gd name="T108" fmla="*/ 215 w 272"/>
                <a:gd name="T109" fmla="*/ 26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 h="320">
                  <a:moveTo>
                    <a:pt x="206" y="171"/>
                  </a:moveTo>
                  <a:cubicBezTo>
                    <a:pt x="205" y="126"/>
                    <a:pt x="213" y="74"/>
                    <a:pt x="184" y="35"/>
                  </a:cubicBezTo>
                  <a:cubicBezTo>
                    <a:pt x="158" y="0"/>
                    <a:pt x="96" y="8"/>
                    <a:pt x="77" y="47"/>
                  </a:cubicBezTo>
                  <a:cubicBezTo>
                    <a:pt x="58" y="86"/>
                    <a:pt x="63" y="130"/>
                    <a:pt x="63" y="172"/>
                  </a:cubicBezTo>
                  <a:cubicBezTo>
                    <a:pt x="25" y="190"/>
                    <a:pt x="0" y="231"/>
                    <a:pt x="4" y="274"/>
                  </a:cubicBezTo>
                  <a:cubicBezTo>
                    <a:pt x="4" y="274"/>
                    <a:pt x="4" y="274"/>
                    <a:pt x="5" y="275"/>
                  </a:cubicBezTo>
                  <a:cubicBezTo>
                    <a:pt x="13" y="292"/>
                    <a:pt x="33" y="293"/>
                    <a:pt x="49" y="295"/>
                  </a:cubicBezTo>
                  <a:cubicBezTo>
                    <a:pt x="63" y="302"/>
                    <a:pt x="76" y="310"/>
                    <a:pt x="91" y="312"/>
                  </a:cubicBezTo>
                  <a:cubicBezTo>
                    <a:pt x="133" y="320"/>
                    <a:pt x="180" y="319"/>
                    <a:pt x="218" y="296"/>
                  </a:cubicBezTo>
                  <a:cubicBezTo>
                    <a:pt x="234" y="292"/>
                    <a:pt x="258" y="294"/>
                    <a:pt x="265" y="275"/>
                  </a:cubicBezTo>
                  <a:cubicBezTo>
                    <a:pt x="272" y="232"/>
                    <a:pt x="244" y="190"/>
                    <a:pt x="206" y="171"/>
                  </a:cubicBezTo>
                  <a:close/>
                  <a:moveTo>
                    <a:pt x="179" y="172"/>
                  </a:moveTo>
                  <a:cubicBezTo>
                    <a:pt x="184" y="183"/>
                    <a:pt x="190" y="194"/>
                    <a:pt x="196" y="206"/>
                  </a:cubicBezTo>
                  <a:cubicBezTo>
                    <a:pt x="183" y="206"/>
                    <a:pt x="170" y="207"/>
                    <a:pt x="157" y="206"/>
                  </a:cubicBezTo>
                  <a:cubicBezTo>
                    <a:pt x="164" y="195"/>
                    <a:pt x="171" y="184"/>
                    <a:pt x="179" y="172"/>
                  </a:cubicBezTo>
                  <a:close/>
                  <a:moveTo>
                    <a:pt x="135" y="219"/>
                  </a:moveTo>
                  <a:cubicBezTo>
                    <a:pt x="128" y="203"/>
                    <a:pt x="108" y="174"/>
                    <a:pt x="108" y="174"/>
                  </a:cubicBezTo>
                  <a:cubicBezTo>
                    <a:pt x="108" y="174"/>
                    <a:pt x="107" y="166"/>
                    <a:pt x="106" y="162"/>
                  </a:cubicBezTo>
                  <a:cubicBezTo>
                    <a:pt x="117" y="167"/>
                    <a:pt x="129" y="173"/>
                    <a:pt x="141" y="171"/>
                  </a:cubicBezTo>
                  <a:cubicBezTo>
                    <a:pt x="150" y="170"/>
                    <a:pt x="157" y="164"/>
                    <a:pt x="165" y="160"/>
                  </a:cubicBezTo>
                  <a:cubicBezTo>
                    <a:pt x="165" y="162"/>
                    <a:pt x="165" y="165"/>
                    <a:pt x="165" y="167"/>
                  </a:cubicBezTo>
                  <a:cubicBezTo>
                    <a:pt x="158" y="186"/>
                    <a:pt x="143" y="200"/>
                    <a:pt x="135" y="219"/>
                  </a:cubicBezTo>
                  <a:close/>
                  <a:moveTo>
                    <a:pt x="191" y="91"/>
                  </a:moveTo>
                  <a:cubicBezTo>
                    <a:pt x="200" y="102"/>
                    <a:pt x="192" y="115"/>
                    <a:pt x="185" y="124"/>
                  </a:cubicBezTo>
                  <a:cubicBezTo>
                    <a:pt x="186" y="117"/>
                    <a:pt x="189" y="102"/>
                    <a:pt x="189" y="102"/>
                  </a:cubicBezTo>
                  <a:lnTo>
                    <a:pt x="191" y="91"/>
                  </a:lnTo>
                  <a:close/>
                  <a:moveTo>
                    <a:pt x="152" y="68"/>
                  </a:moveTo>
                  <a:cubicBezTo>
                    <a:pt x="157" y="77"/>
                    <a:pt x="165" y="85"/>
                    <a:pt x="173" y="91"/>
                  </a:cubicBezTo>
                  <a:cubicBezTo>
                    <a:pt x="176" y="93"/>
                    <a:pt x="180" y="95"/>
                    <a:pt x="180" y="95"/>
                  </a:cubicBezTo>
                  <a:cubicBezTo>
                    <a:pt x="177" y="101"/>
                    <a:pt x="177" y="101"/>
                    <a:pt x="177" y="101"/>
                  </a:cubicBezTo>
                  <a:cubicBezTo>
                    <a:pt x="177" y="101"/>
                    <a:pt x="168" y="138"/>
                    <a:pt x="153" y="151"/>
                  </a:cubicBezTo>
                  <a:cubicBezTo>
                    <a:pt x="144" y="160"/>
                    <a:pt x="126" y="162"/>
                    <a:pt x="117" y="151"/>
                  </a:cubicBezTo>
                  <a:cubicBezTo>
                    <a:pt x="102" y="137"/>
                    <a:pt x="96" y="117"/>
                    <a:pt x="93" y="98"/>
                  </a:cubicBezTo>
                  <a:cubicBezTo>
                    <a:pt x="116" y="95"/>
                    <a:pt x="137" y="84"/>
                    <a:pt x="152" y="68"/>
                  </a:cubicBezTo>
                  <a:close/>
                  <a:moveTo>
                    <a:pt x="84" y="124"/>
                  </a:moveTo>
                  <a:cubicBezTo>
                    <a:pt x="78" y="115"/>
                    <a:pt x="74" y="105"/>
                    <a:pt x="74" y="95"/>
                  </a:cubicBezTo>
                  <a:cubicBezTo>
                    <a:pt x="86" y="99"/>
                    <a:pt x="82" y="114"/>
                    <a:pt x="84" y="124"/>
                  </a:cubicBezTo>
                  <a:close/>
                  <a:moveTo>
                    <a:pt x="76" y="206"/>
                  </a:moveTo>
                  <a:cubicBezTo>
                    <a:pt x="76" y="206"/>
                    <a:pt x="82" y="186"/>
                    <a:pt x="92" y="172"/>
                  </a:cubicBezTo>
                  <a:cubicBezTo>
                    <a:pt x="100" y="186"/>
                    <a:pt x="100" y="186"/>
                    <a:pt x="100" y="186"/>
                  </a:cubicBezTo>
                  <a:cubicBezTo>
                    <a:pt x="100" y="186"/>
                    <a:pt x="109" y="199"/>
                    <a:pt x="113" y="206"/>
                  </a:cubicBezTo>
                  <a:cubicBezTo>
                    <a:pt x="101" y="207"/>
                    <a:pt x="76" y="206"/>
                    <a:pt x="76" y="206"/>
                  </a:cubicBezTo>
                  <a:close/>
                  <a:moveTo>
                    <a:pt x="128" y="304"/>
                  </a:moveTo>
                  <a:cubicBezTo>
                    <a:pt x="128" y="304"/>
                    <a:pt x="104" y="248"/>
                    <a:pt x="94" y="219"/>
                  </a:cubicBezTo>
                  <a:cubicBezTo>
                    <a:pt x="103" y="219"/>
                    <a:pt x="112" y="220"/>
                    <a:pt x="121" y="220"/>
                  </a:cubicBezTo>
                  <a:cubicBezTo>
                    <a:pt x="126" y="232"/>
                    <a:pt x="130" y="245"/>
                    <a:pt x="135" y="257"/>
                  </a:cubicBezTo>
                  <a:cubicBezTo>
                    <a:pt x="140" y="245"/>
                    <a:pt x="145" y="232"/>
                    <a:pt x="149" y="220"/>
                  </a:cubicBezTo>
                  <a:cubicBezTo>
                    <a:pt x="158" y="220"/>
                    <a:pt x="167" y="219"/>
                    <a:pt x="176" y="219"/>
                  </a:cubicBezTo>
                  <a:cubicBezTo>
                    <a:pt x="166" y="246"/>
                    <a:pt x="143" y="304"/>
                    <a:pt x="143" y="304"/>
                  </a:cubicBezTo>
                  <a:lnTo>
                    <a:pt x="128" y="304"/>
                  </a:lnTo>
                  <a:close/>
                  <a:moveTo>
                    <a:pt x="215" y="269"/>
                  </a:moveTo>
                  <a:cubicBezTo>
                    <a:pt x="201" y="273"/>
                    <a:pt x="186" y="275"/>
                    <a:pt x="171" y="275"/>
                  </a:cubicBezTo>
                  <a:cubicBezTo>
                    <a:pt x="171" y="273"/>
                    <a:pt x="173" y="270"/>
                    <a:pt x="174" y="269"/>
                  </a:cubicBezTo>
                  <a:cubicBezTo>
                    <a:pt x="188" y="268"/>
                    <a:pt x="203" y="268"/>
                    <a:pt x="216" y="261"/>
                  </a:cubicBezTo>
                  <a:cubicBezTo>
                    <a:pt x="216" y="263"/>
                    <a:pt x="216" y="267"/>
                    <a:pt x="215" y="269"/>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013"/>
            </a:p>
          </p:txBody>
        </p:sp>
      </p:grpSp>
      <p:sp>
        <p:nvSpPr>
          <p:cNvPr id="26" name="任意多边形 25"/>
          <p:cNvSpPr/>
          <p:nvPr/>
        </p:nvSpPr>
        <p:spPr>
          <a:xfrm>
            <a:off x="1888052" y="1229940"/>
            <a:ext cx="465324" cy="464600"/>
          </a:xfrm>
          <a:custGeom>
            <a:avLst/>
            <a:gdLst>
              <a:gd name="connsiteX0" fmla="*/ 1722860 w 2146107"/>
              <a:gd name="connsiteY0" fmla="*/ 1056 h 2142769"/>
              <a:gd name="connsiteX1" fmla="*/ 1981803 w 2146107"/>
              <a:gd name="connsiteY1" fmla="*/ 64215 h 2142769"/>
              <a:gd name="connsiteX2" fmla="*/ 2028076 w 2146107"/>
              <a:gd name="connsiteY2" fmla="*/ 95617 h 2142769"/>
              <a:gd name="connsiteX3" fmla="*/ 2028075 w 2146107"/>
              <a:gd name="connsiteY3" fmla="*/ 95616 h 2142769"/>
              <a:gd name="connsiteX4" fmla="*/ 2039749 w 2146107"/>
              <a:gd name="connsiteY4" fmla="*/ 103538 h 2142769"/>
              <a:gd name="connsiteX5" fmla="*/ 2116433 w 2146107"/>
              <a:gd name="connsiteY5" fmla="*/ 206714 h 2142769"/>
              <a:gd name="connsiteX6" fmla="*/ 663870 w 2146107"/>
              <a:gd name="connsiteY6" fmla="*/ 2130764 h 2142769"/>
              <a:gd name="connsiteX7" fmla="*/ 504921 w 2146107"/>
              <a:gd name="connsiteY7" fmla="*/ 2142670 h 2142769"/>
              <a:gd name="connsiteX8" fmla="*/ 504921 w 2146107"/>
              <a:gd name="connsiteY8" fmla="*/ 2142670 h 2142769"/>
              <a:gd name="connsiteX9" fmla="*/ 504921 w 2146107"/>
              <a:gd name="connsiteY9" fmla="*/ 2142670 h 2142769"/>
              <a:gd name="connsiteX10" fmla="*/ 335257 w 2146107"/>
              <a:gd name="connsiteY10" fmla="*/ 2126001 h 2142769"/>
              <a:gd name="connsiteX11" fmla="*/ 283745 w 2146107"/>
              <a:gd name="connsiteY11" fmla="*/ 2106017 h 2142769"/>
              <a:gd name="connsiteX12" fmla="*/ 237626 w 2146107"/>
              <a:gd name="connsiteY12" fmla="*/ 2088125 h 2142769"/>
              <a:gd name="connsiteX13" fmla="*/ 157854 w 2146107"/>
              <a:gd name="connsiteY13" fmla="*/ 2044444 h 2142769"/>
              <a:gd name="connsiteX14" fmla="*/ 143968 w 2146107"/>
              <a:gd name="connsiteY14" fmla="*/ 2033711 h 2142769"/>
              <a:gd name="connsiteX15" fmla="*/ 145578 w 2146107"/>
              <a:gd name="connsiteY15" fmla="*/ 2033702 h 2142769"/>
              <a:gd name="connsiteX16" fmla="*/ 90584 w 2146107"/>
              <a:gd name="connsiteY16" fmla="*/ 1985582 h 2142769"/>
              <a:gd name="connsiteX17" fmla="*/ 30457 w 2146107"/>
              <a:gd name="connsiteY17" fmla="*/ 1902164 h 2142769"/>
              <a:gd name="connsiteX18" fmla="*/ 16169 w 2146107"/>
              <a:gd name="connsiteY18" fmla="*/ 1678326 h 2142769"/>
              <a:gd name="connsiteX19" fmla="*/ 630532 w 2146107"/>
              <a:gd name="connsiteY19" fmla="*/ 1416389 h 2142769"/>
              <a:gd name="connsiteX20" fmla="*/ 887707 w 2146107"/>
              <a:gd name="connsiteY20" fmla="*/ 1621176 h 2142769"/>
              <a:gd name="connsiteX21" fmla="*/ 1621132 w 2146107"/>
              <a:gd name="connsiteY21" fmla="*/ 844889 h 2142769"/>
              <a:gd name="connsiteX22" fmla="*/ 1435394 w 2146107"/>
              <a:gd name="connsiteY22" fmla="*/ 606764 h 2142769"/>
              <a:gd name="connsiteX23" fmla="*/ 1673519 w 2146107"/>
              <a:gd name="connsiteY23" fmla="*/ 11451 h 2142769"/>
              <a:gd name="connsiteX24" fmla="*/ 1722860 w 2146107"/>
              <a:gd name="connsiteY24" fmla="*/ 1056 h 214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46107" h="2142769">
                <a:moveTo>
                  <a:pt x="1722860" y="1056"/>
                </a:moveTo>
                <a:cubicBezTo>
                  <a:pt x="1796698" y="-5350"/>
                  <a:pt x="1898788" y="17589"/>
                  <a:pt x="1981803" y="64215"/>
                </a:cubicBezTo>
                <a:lnTo>
                  <a:pt x="2028076" y="95617"/>
                </a:lnTo>
                <a:lnTo>
                  <a:pt x="2028075" y="95616"/>
                </a:lnTo>
                <a:lnTo>
                  <a:pt x="2039749" y="103538"/>
                </a:lnTo>
                <a:cubicBezTo>
                  <a:pt x="2075009" y="132597"/>
                  <a:pt x="2102542" y="167225"/>
                  <a:pt x="2116433" y="206714"/>
                </a:cubicBezTo>
                <a:cubicBezTo>
                  <a:pt x="2365670" y="1100476"/>
                  <a:pt x="971845" y="2103777"/>
                  <a:pt x="663870" y="2130764"/>
                </a:cubicBezTo>
                <a:cubicBezTo>
                  <a:pt x="606720" y="2139495"/>
                  <a:pt x="556713" y="2143464"/>
                  <a:pt x="504921" y="2142670"/>
                </a:cubicBezTo>
                <a:lnTo>
                  <a:pt x="504921" y="2142670"/>
                </a:lnTo>
                <a:lnTo>
                  <a:pt x="504921" y="2142670"/>
                </a:lnTo>
                <a:cubicBezTo>
                  <a:pt x="453129" y="2141876"/>
                  <a:pt x="399551" y="2136320"/>
                  <a:pt x="335257" y="2126001"/>
                </a:cubicBezTo>
                <a:lnTo>
                  <a:pt x="283745" y="2106017"/>
                </a:lnTo>
                <a:lnTo>
                  <a:pt x="237626" y="2088125"/>
                </a:lnTo>
                <a:cubicBezTo>
                  <a:pt x="208357" y="2075053"/>
                  <a:pt x="182064" y="2061013"/>
                  <a:pt x="157854" y="2044444"/>
                </a:cubicBezTo>
                <a:lnTo>
                  <a:pt x="143968" y="2033711"/>
                </a:lnTo>
                <a:lnTo>
                  <a:pt x="145578" y="2033702"/>
                </a:lnTo>
                <a:lnTo>
                  <a:pt x="90584" y="1985582"/>
                </a:lnTo>
                <a:cubicBezTo>
                  <a:pt x="69648" y="1962390"/>
                  <a:pt x="49904" y="1935104"/>
                  <a:pt x="30457" y="1902164"/>
                </a:cubicBezTo>
                <a:cubicBezTo>
                  <a:pt x="-10818" y="1824376"/>
                  <a:pt x="-4469" y="1713252"/>
                  <a:pt x="16169" y="1678326"/>
                </a:cubicBezTo>
                <a:cubicBezTo>
                  <a:pt x="57444" y="1641814"/>
                  <a:pt x="522582" y="1419564"/>
                  <a:pt x="630532" y="1416389"/>
                </a:cubicBezTo>
                <a:cubicBezTo>
                  <a:pt x="706732" y="1417977"/>
                  <a:pt x="792457" y="1557676"/>
                  <a:pt x="887707" y="1621176"/>
                </a:cubicBezTo>
                <a:cubicBezTo>
                  <a:pt x="1072651" y="1555295"/>
                  <a:pt x="1700506" y="922677"/>
                  <a:pt x="1621132" y="844889"/>
                </a:cubicBezTo>
                <a:cubicBezTo>
                  <a:pt x="1573507" y="803614"/>
                  <a:pt x="1440157" y="671851"/>
                  <a:pt x="1435394" y="606764"/>
                </a:cubicBezTo>
                <a:cubicBezTo>
                  <a:pt x="1438569" y="551201"/>
                  <a:pt x="1594145" y="209888"/>
                  <a:pt x="1673519" y="11451"/>
                </a:cubicBezTo>
                <a:cubicBezTo>
                  <a:pt x="1687708" y="6093"/>
                  <a:pt x="1704401" y="2658"/>
                  <a:pt x="1722860" y="1056"/>
                </a:cubicBezTo>
                <a:close/>
              </a:path>
            </a:pathLst>
          </a:custGeom>
          <a:gradFill flip="none" rotWithShape="1">
            <a:gsLst>
              <a:gs pos="0">
                <a:srgbClr val="23772E"/>
              </a:gs>
              <a:gs pos="100000">
                <a:srgbClr val="ABCD05"/>
              </a:gs>
              <a:gs pos="83000">
                <a:srgbClr val="8BC21E"/>
              </a:gs>
              <a:gs pos="64000">
                <a:srgbClr val="76B220"/>
              </a:gs>
              <a:gs pos="42000">
                <a:srgbClr val="5A9E2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矩形 26"/>
          <p:cNvSpPr/>
          <p:nvPr/>
        </p:nvSpPr>
        <p:spPr>
          <a:xfrm>
            <a:off x="2393576" y="1182823"/>
            <a:ext cx="2050560" cy="369332"/>
          </a:xfrm>
          <a:prstGeom prst="rect">
            <a:avLst/>
          </a:prstGeom>
        </p:spPr>
        <p:txBody>
          <a:bodyPr wrap="none">
            <a:spAutoFit/>
          </a:bodyPr>
          <a:lstStyle/>
          <a:p>
            <a:r>
              <a:rPr lang="en-US" altLang="zh-CN"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Calibri" panose="020F0502020204030204" pitchFamily="34" charset="0"/>
              </a:rPr>
              <a:t>+86-23-62487785</a:t>
            </a:r>
            <a:endParaRPr lang="zh-CN" altLang="en-US"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Calibri" panose="020F0502020204030204" pitchFamily="34" charset="0"/>
            </a:endParaRPr>
          </a:p>
        </p:txBody>
      </p:sp>
      <p:sp>
        <p:nvSpPr>
          <p:cNvPr id="28" name="Rectangle 11"/>
          <p:cNvSpPr/>
          <p:nvPr/>
        </p:nvSpPr>
        <p:spPr>
          <a:xfrm>
            <a:off x="2393576" y="1447559"/>
            <a:ext cx="1383897" cy="246221"/>
          </a:xfrm>
          <a:prstGeom prst="rect">
            <a:avLst/>
          </a:prstGeom>
        </p:spPr>
        <p:txBody>
          <a:bodyPr wrap="square">
            <a:spAutoFit/>
          </a:bodyPr>
          <a:lstStyle/>
          <a:p>
            <a:r>
              <a:rPr lang="en-US" altLang="zh-CN" sz="1000" dirty="0" smtClean="0">
                <a:solidFill>
                  <a:schemeClr val="bg1">
                    <a:lumMod val="75000"/>
                  </a:schemeClr>
                </a:solidFill>
                <a:latin typeface="HelveticaNeueLT Pro 76 BdIt" panose="020B0804020202090204" pitchFamily="34" charset="0"/>
                <a:ea typeface="Hiragino Sans GB W3" panose="020B0300000000000000" pitchFamily="34" charset="-122"/>
              </a:rPr>
              <a:t>Telephone Number</a:t>
            </a:r>
            <a:endParaRPr lang="zh-CN" altLang="zh-CN" sz="1000" dirty="0">
              <a:solidFill>
                <a:schemeClr val="bg1">
                  <a:lumMod val="75000"/>
                </a:schemeClr>
              </a:solidFill>
              <a:latin typeface="HelveticaNeueLT Pro 76 BdIt" panose="020B0804020202090204" pitchFamily="34" charset="0"/>
              <a:ea typeface="Hiragino Sans GB W3" panose="020B0300000000000000" pitchFamily="34" charset="-122"/>
            </a:endParaRPr>
          </a:p>
        </p:txBody>
      </p:sp>
      <p:sp>
        <p:nvSpPr>
          <p:cNvPr id="29" name="任意多边形 28"/>
          <p:cNvSpPr>
            <a:spLocks/>
          </p:cNvSpPr>
          <p:nvPr/>
        </p:nvSpPr>
        <p:spPr bwMode="auto">
          <a:xfrm>
            <a:off x="1849917" y="1969821"/>
            <a:ext cx="541595" cy="458356"/>
          </a:xfrm>
          <a:custGeom>
            <a:avLst/>
            <a:gdLst>
              <a:gd name="connsiteX0" fmla="*/ 1417439 w 4199904"/>
              <a:gd name="connsiteY0" fmla="*/ 3092450 h 3554413"/>
              <a:gd name="connsiteX1" fmla="*/ 2814439 w 4199904"/>
              <a:gd name="connsiteY1" fmla="*/ 3092450 h 3554413"/>
              <a:gd name="connsiteX2" fmla="*/ 2871589 w 4199904"/>
              <a:gd name="connsiteY2" fmla="*/ 3189288 h 3554413"/>
              <a:gd name="connsiteX3" fmla="*/ 1320601 w 4199904"/>
              <a:gd name="connsiteY3" fmla="*/ 3189288 h 3554413"/>
              <a:gd name="connsiteX4" fmla="*/ 1475030 w 4199904"/>
              <a:gd name="connsiteY4" fmla="*/ 2824163 h 3554413"/>
              <a:gd name="connsiteX5" fmla="*/ 2680736 w 4199904"/>
              <a:gd name="connsiteY5" fmla="*/ 2824163 h 3554413"/>
              <a:gd name="connsiteX6" fmla="*/ 2757289 w 4199904"/>
              <a:gd name="connsiteY6" fmla="*/ 2938463 h 3554413"/>
              <a:gd name="connsiteX7" fmla="*/ 1379339 w 4199904"/>
              <a:gd name="connsiteY7" fmla="*/ 2938463 h 3554413"/>
              <a:gd name="connsiteX8" fmla="*/ 1475030 w 4199904"/>
              <a:gd name="connsiteY8" fmla="*/ 2824163 h 3554413"/>
              <a:gd name="connsiteX9" fmla="*/ 1531739 w 4199904"/>
              <a:gd name="connsiteY9" fmla="*/ 2574925 h 3554413"/>
              <a:gd name="connsiteX10" fmla="*/ 2565202 w 4199904"/>
              <a:gd name="connsiteY10" fmla="*/ 2574925 h 3554413"/>
              <a:gd name="connsiteX11" fmla="*/ 2642989 w 4199904"/>
              <a:gd name="connsiteY11" fmla="*/ 2670175 h 3554413"/>
              <a:gd name="connsiteX12" fmla="*/ 1455539 w 4199904"/>
              <a:gd name="connsiteY12" fmla="*/ 2670175 h 3554413"/>
              <a:gd name="connsiteX13" fmla="*/ 976793 w 4199904"/>
              <a:gd name="connsiteY13" fmla="*/ 2401888 h 3554413"/>
              <a:gd name="connsiteX14" fmla="*/ 1110821 w 4199904"/>
              <a:gd name="connsiteY14" fmla="*/ 2497932 h 3554413"/>
              <a:gd name="connsiteX15" fmla="*/ 1034233 w 4199904"/>
              <a:gd name="connsiteY15" fmla="*/ 3381534 h 3554413"/>
              <a:gd name="connsiteX16" fmla="*/ 3140398 w 4199904"/>
              <a:gd name="connsiteY16" fmla="*/ 3381534 h 3554413"/>
              <a:gd name="connsiteX17" fmla="*/ 3102104 w 4199904"/>
              <a:gd name="connsiteY17" fmla="*/ 2421097 h 3554413"/>
              <a:gd name="connsiteX18" fmla="*/ 3236132 w 4199904"/>
              <a:gd name="connsiteY18" fmla="*/ 2517140 h 3554413"/>
              <a:gd name="connsiteX19" fmla="*/ 3351014 w 4199904"/>
              <a:gd name="connsiteY19" fmla="*/ 3554413 h 3554413"/>
              <a:gd name="connsiteX20" fmla="*/ 842764 w 4199904"/>
              <a:gd name="connsiteY20" fmla="*/ 3535204 h 3554413"/>
              <a:gd name="connsiteX21" fmla="*/ 976793 w 4199904"/>
              <a:gd name="connsiteY21" fmla="*/ 2401888 h 3554413"/>
              <a:gd name="connsiteX22" fmla="*/ 3408164 w 4199904"/>
              <a:gd name="connsiteY22" fmla="*/ 1209676 h 3554413"/>
              <a:gd name="connsiteX23" fmla="*/ 3408164 w 4199904"/>
              <a:gd name="connsiteY23" fmla="*/ 1536525 h 3554413"/>
              <a:gd name="connsiteX24" fmla="*/ 3752652 w 4199904"/>
              <a:gd name="connsiteY24" fmla="*/ 1382714 h 3554413"/>
              <a:gd name="connsiteX25" fmla="*/ 3408164 w 4199904"/>
              <a:gd name="connsiteY25" fmla="*/ 1209676 h 3554413"/>
              <a:gd name="connsiteX26" fmla="*/ 3351014 w 4199904"/>
              <a:gd name="connsiteY26" fmla="*/ 1209676 h 3554413"/>
              <a:gd name="connsiteX27" fmla="*/ 3006526 w 4199904"/>
              <a:gd name="connsiteY27" fmla="*/ 1382714 h 3554413"/>
              <a:gd name="connsiteX28" fmla="*/ 3351014 w 4199904"/>
              <a:gd name="connsiteY28" fmla="*/ 1536525 h 3554413"/>
              <a:gd name="connsiteX29" fmla="*/ 3351014 w 4199904"/>
              <a:gd name="connsiteY29" fmla="*/ 1209676 h 3554413"/>
              <a:gd name="connsiteX30" fmla="*/ 1283028 w 4199904"/>
              <a:gd name="connsiteY30" fmla="*/ 933600 h 3554413"/>
              <a:gd name="connsiteX31" fmla="*/ 3695886 w 4199904"/>
              <a:gd name="connsiteY31" fmla="*/ 941703 h 3554413"/>
              <a:gd name="connsiteX32" fmla="*/ 4193777 w 4199904"/>
              <a:gd name="connsiteY32" fmla="*/ 1441085 h 3554413"/>
              <a:gd name="connsiteX33" fmla="*/ 4117178 w 4199904"/>
              <a:gd name="connsiteY33" fmla="*/ 2401436 h 3554413"/>
              <a:gd name="connsiteX34" fmla="*/ 3427790 w 4199904"/>
              <a:gd name="connsiteY34" fmla="*/ 2631920 h 3554413"/>
              <a:gd name="connsiteX35" fmla="*/ 3370341 w 4199904"/>
              <a:gd name="connsiteY35" fmla="*/ 2209366 h 3554413"/>
              <a:gd name="connsiteX36" fmla="*/ 823436 w 4199904"/>
              <a:gd name="connsiteY36" fmla="*/ 2209366 h 3554413"/>
              <a:gd name="connsiteX37" fmla="*/ 746837 w 4199904"/>
              <a:gd name="connsiteY37" fmla="*/ 2631920 h 3554413"/>
              <a:gd name="connsiteX38" fmla="*/ 76599 w 4199904"/>
              <a:gd name="connsiteY38" fmla="*/ 2401436 h 3554413"/>
              <a:gd name="connsiteX39" fmla="*/ 0 w 4199904"/>
              <a:gd name="connsiteY39" fmla="*/ 1441085 h 3554413"/>
              <a:gd name="connsiteX40" fmla="*/ 478742 w 4199904"/>
              <a:gd name="connsiteY40" fmla="*/ 941703 h 3554413"/>
              <a:gd name="connsiteX41" fmla="*/ 1283028 w 4199904"/>
              <a:gd name="connsiteY41" fmla="*/ 933600 h 3554413"/>
              <a:gd name="connsiteX42" fmla="*/ 1111051 w 4199904"/>
              <a:gd name="connsiteY42" fmla="*/ 0 h 3554413"/>
              <a:gd name="connsiteX43" fmla="*/ 3063676 w 4199904"/>
              <a:gd name="connsiteY43" fmla="*/ 0 h 3554413"/>
              <a:gd name="connsiteX44" fmla="*/ 3063676 w 4199904"/>
              <a:gd name="connsiteY44" fmla="*/ 825500 h 3554413"/>
              <a:gd name="connsiteX45" fmla="*/ 2909614 w 4199904"/>
              <a:gd name="connsiteY45" fmla="*/ 768375 h 3554413"/>
              <a:gd name="connsiteX46" fmla="*/ 2909614 w 4199904"/>
              <a:gd name="connsiteY46" fmla="*/ 173025 h 3554413"/>
              <a:gd name="connsiteX47" fmla="*/ 1282492 w 4199904"/>
              <a:gd name="connsiteY47" fmla="*/ 173025 h 3554413"/>
              <a:gd name="connsiteX48" fmla="*/ 1272924 w 4199904"/>
              <a:gd name="connsiteY48" fmla="*/ 768375 h 3554413"/>
              <a:gd name="connsiteX49" fmla="*/ 1111051 w 4199904"/>
              <a:gd name="connsiteY49" fmla="*/ 806431 h 355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99904" h="3554413">
                <a:moveTo>
                  <a:pt x="1417439" y="3092450"/>
                </a:moveTo>
                <a:lnTo>
                  <a:pt x="2814439" y="3092450"/>
                </a:lnTo>
                <a:lnTo>
                  <a:pt x="2871589" y="3189288"/>
                </a:lnTo>
                <a:lnTo>
                  <a:pt x="1320601" y="3189288"/>
                </a:lnTo>
                <a:close/>
                <a:moveTo>
                  <a:pt x="1475030" y="2824163"/>
                </a:moveTo>
                <a:cubicBezTo>
                  <a:pt x="2680736" y="2824163"/>
                  <a:pt x="2680736" y="2824163"/>
                  <a:pt x="2680736" y="2824163"/>
                </a:cubicBezTo>
                <a:cubicBezTo>
                  <a:pt x="2757289" y="2938463"/>
                  <a:pt x="2757289" y="2938463"/>
                  <a:pt x="2757289" y="2938463"/>
                </a:cubicBezTo>
                <a:cubicBezTo>
                  <a:pt x="2757289" y="2938463"/>
                  <a:pt x="1838656" y="2938463"/>
                  <a:pt x="1379339" y="2938463"/>
                </a:cubicBezTo>
                <a:cubicBezTo>
                  <a:pt x="1417615" y="2900363"/>
                  <a:pt x="1475030" y="2824163"/>
                  <a:pt x="1475030" y="2824163"/>
                </a:cubicBezTo>
                <a:close/>
                <a:moveTo>
                  <a:pt x="1531739" y="2574925"/>
                </a:moveTo>
                <a:lnTo>
                  <a:pt x="2565202" y="2574925"/>
                </a:lnTo>
                <a:lnTo>
                  <a:pt x="2642989" y="2670175"/>
                </a:lnTo>
                <a:lnTo>
                  <a:pt x="1455539" y="2670175"/>
                </a:lnTo>
                <a:close/>
                <a:moveTo>
                  <a:pt x="976793" y="2401888"/>
                </a:moveTo>
                <a:cubicBezTo>
                  <a:pt x="1110821" y="2497932"/>
                  <a:pt x="1110821" y="2497932"/>
                  <a:pt x="1110821" y="2497932"/>
                </a:cubicBezTo>
                <a:cubicBezTo>
                  <a:pt x="1110821" y="2497932"/>
                  <a:pt x="1053380" y="3093403"/>
                  <a:pt x="1034233" y="3381534"/>
                </a:cubicBezTo>
                <a:cubicBezTo>
                  <a:pt x="1742671" y="3381534"/>
                  <a:pt x="2451108" y="3381534"/>
                  <a:pt x="3140398" y="3381534"/>
                </a:cubicBezTo>
                <a:cubicBezTo>
                  <a:pt x="3121251" y="3054985"/>
                  <a:pt x="3102104" y="2421097"/>
                  <a:pt x="3102104" y="2421097"/>
                </a:cubicBezTo>
                <a:cubicBezTo>
                  <a:pt x="3236132" y="2517140"/>
                  <a:pt x="3236132" y="2517140"/>
                  <a:pt x="3236132" y="2517140"/>
                </a:cubicBezTo>
                <a:cubicBezTo>
                  <a:pt x="3351014" y="3554413"/>
                  <a:pt x="3351014" y="3554413"/>
                  <a:pt x="3351014" y="3554413"/>
                </a:cubicBezTo>
                <a:cubicBezTo>
                  <a:pt x="842764" y="3535204"/>
                  <a:pt x="842764" y="3535204"/>
                  <a:pt x="842764" y="3535204"/>
                </a:cubicBezTo>
                <a:cubicBezTo>
                  <a:pt x="976793" y="2401888"/>
                  <a:pt x="976793" y="2401888"/>
                  <a:pt x="976793" y="2401888"/>
                </a:cubicBezTo>
                <a:close/>
                <a:moveTo>
                  <a:pt x="3408164" y="1209676"/>
                </a:moveTo>
                <a:cubicBezTo>
                  <a:pt x="3408164" y="1286582"/>
                  <a:pt x="3408164" y="1498072"/>
                  <a:pt x="3408164" y="1536525"/>
                </a:cubicBezTo>
                <a:cubicBezTo>
                  <a:pt x="3522994" y="1536525"/>
                  <a:pt x="3752652" y="1555751"/>
                  <a:pt x="3752652" y="1382714"/>
                </a:cubicBezTo>
                <a:cubicBezTo>
                  <a:pt x="3752652" y="1209676"/>
                  <a:pt x="3580408" y="1209676"/>
                  <a:pt x="3408164" y="1209676"/>
                </a:cubicBezTo>
                <a:close/>
                <a:moveTo>
                  <a:pt x="3351014" y="1209676"/>
                </a:moveTo>
                <a:cubicBezTo>
                  <a:pt x="3178770" y="1209676"/>
                  <a:pt x="3006526" y="1209676"/>
                  <a:pt x="3006526" y="1382714"/>
                </a:cubicBezTo>
                <a:cubicBezTo>
                  <a:pt x="3006526" y="1555751"/>
                  <a:pt x="3236185" y="1536525"/>
                  <a:pt x="3351014" y="1536525"/>
                </a:cubicBezTo>
                <a:cubicBezTo>
                  <a:pt x="3351014" y="1498072"/>
                  <a:pt x="3351014" y="1286582"/>
                  <a:pt x="3351014" y="1209676"/>
                </a:cubicBezTo>
                <a:close/>
                <a:moveTo>
                  <a:pt x="1283028" y="933600"/>
                </a:moveTo>
                <a:cubicBezTo>
                  <a:pt x="2087314" y="930899"/>
                  <a:pt x="2891600" y="941703"/>
                  <a:pt x="3695886" y="941703"/>
                </a:cubicBezTo>
                <a:cubicBezTo>
                  <a:pt x="3983130" y="903289"/>
                  <a:pt x="4174627" y="1172187"/>
                  <a:pt x="4193777" y="1441085"/>
                </a:cubicBezTo>
                <a:cubicBezTo>
                  <a:pt x="4193777" y="1767605"/>
                  <a:pt x="4232076" y="2113331"/>
                  <a:pt x="4117178" y="2401436"/>
                </a:cubicBezTo>
                <a:cubicBezTo>
                  <a:pt x="3983130" y="2651127"/>
                  <a:pt x="3676736" y="2631920"/>
                  <a:pt x="3427790" y="2631920"/>
                </a:cubicBezTo>
                <a:cubicBezTo>
                  <a:pt x="3408641" y="2497471"/>
                  <a:pt x="3370341" y="2209366"/>
                  <a:pt x="3370341" y="2209366"/>
                </a:cubicBezTo>
                <a:cubicBezTo>
                  <a:pt x="3370341" y="2209366"/>
                  <a:pt x="3370341" y="2209366"/>
                  <a:pt x="823436" y="2209366"/>
                </a:cubicBezTo>
                <a:cubicBezTo>
                  <a:pt x="823436" y="2209366"/>
                  <a:pt x="765987" y="2497471"/>
                  <a:pt x="746837" y="2631920"/>
                </a:cubicBezTo>
                <a:cubicBezTo>
                  <a:pt x="497892" y="2631920"/>
                  <a:pt x="210647" y="2651127"/>
                  <a:pt x="76599" y="2401436"/>
                </a:cubicBezTo>
                <a:cubicBezTo>
                  <a:pt x="-38299" y="2094124"/>
                  <a:pt x="19150" y="1748398"/>
                  <a:pt x="0" y="1441085"/>
                </a:cubicBezTo>
                <a:cubicBezTo>
                  <a:pt x="0" y="1172187"/>
                  <a:pt x="210647" y="922496"/>
                  <a:pt x="478742" y="941703"/>
                </a:cubicBezTo>
                <a:cubicBezTo>
                  <a:pt x="746837" y="936901"/>
                  <a:pt x="1014933" y="934500"/>
                  <a:pt x="1283028" y="933600"/>
                </a:cubicBezTo>
                <a:close/>
                <a:moveTo>
                  <a:pt x="1111051" y="0"/>
                </a:moveTo>
                <a:lnTo>
                  <a:pt x="3063676" y="0"/>
                </a:lnTo>
                <a:lnTo>
                  <a:pt x="3063676" y="825500"/>
                </a:lnTo>
                <a:lnTo>
                  <a:pt x="2909614" y="768375"/>
                </a:lnTo>
                <a:lnTo>
                  <a:pt x="2909614" y="173025"/>
                </a:lnTo>
                <a:lnTo>
                  <a:pt x="1282492" y="173025"/>
                </a:lnTo>
                <a:cubicBezTo>
                  <a:pt x="1279368" y="371475"/>
                  <a:pt x="1276048" y="569925"/>
                  <a:pt x="1272924" y="768375"/>
                </a:cubicBezTo>
                <a:lnTo>
                  <a:pt x="1111051" y="806431"/>
                </a:lnTo>
                <a:close/>
              </a:path>
            </a:pathLst>
          </a:custGeom>
          <a:gradFill flip="none" rotWithShape="1">
            <a:gsLst>
              <a:gs pos="0">
                <a:srgbClr val="23772E"/>
              </a:gs>
              <a:gs pos="100000">
                <a:srgbClr val="ABCD05"/>
              </a:gs>
              <a:gs pos="83000">
                <a:srgbClr val="8BC21E"/>
              </a:gs>
              <a:gs pos="64000">
                <a:srgbClr val="76B220"/>
              </a:gs>
              <a:gs pos="42000">
                <a:srgbClr val="5A9E2C"/>
              </a:gs>
            </a:gsLst>
            <a:lin ang="27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矩形 29"/>
          <p:cNvSpPr/>
          <p:nvPr/>
        </p:nvSpPr>
        <p:spPr>
          <a:xfrm>
            <a:off x="2393576" y="1886223"/>
            <a:ext cx="2050561" cy="369332"/>
          </a:xfrm>
          <a:prstGeom prst="rect">
            <a:avLst/>
          </a:prstGeom>
        </p:spPr>
        <p:txBody>
          <a:bodyPr wrap="none">
            <a:spAutoFit/>
          </a:bodyPr>
          <a:lstStyle/>
          <a:p>
            <a:r>
              <a:rPr lang="en-US" altLang="zh-CN"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Calibri" panose="020F0502020204030204" pitchFamily="34" charset="0"/>
              </a:rPr>
              <a:t>+86-23-62487912</a:t>
            </a:r>
            <a:endParaRPr lang="zh-CN" altLang="en-US"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Calibri" panose="020F0502020204030204" pitchFamily="34" charset="0"/>
            </a:endParaRPr>
          </a:p>
        </p:txBody>
      </p:sp>
      <p:sp>
        <p:nvSpPr>
          <p:cNvPr id="31" name="Rectangle 11"/>
          <p:cNvSpPr/>
          <p:nvPr/>
        </p:nvSpPr>
        <p:spPr>
          <a:xfrm>
            <a:off x="2393576" y="2160768"/>
            <a:ext cx="974105" cy="246220"/>
          </a:xfrm>
          <a:prstGeom prst="rect">
            <a:avLst/>
          </a:prstGeom>
        </p:spPr>
        <p:txBody>
          <a:bodyPr wrap="square">
            <a:spAutoFit/>
          </a:bodyPr>
          <a:lstStyle/>
          <a:p>
            <a:r>
              <a:rPr lang="en-US" altLang="zh-CN" sz="1000" dirty="0" smtClean="0">
                <a:solidFill>
                  <a:schemeClr val="bg1">
                    <a:lumMod val="75000"/>
                  </a:schemeClr>
                </a:solidFill>
                <a:latin typeface="HelveticaNeueLT Pro 76 BdIt" panose="020B0804020202090204" pitchFamily="34" charset="0"/>
                <a:ea typeface="Hiragino Sans GB W3" panose="020B0300000000000000" pitchFamily="34" charset="-122"/>
              </a:rPr>
              <a:t>Fax Number</a:t>
            </a:r>
            <a:endParaRPr lang="zh-CN" altLang="zh-CN" sz="1000" dirty="0">
              <a:solidFill>
                <a:schemeClr val="bg1">
                  <a:lumMod val="75000"/>
                </a:schemeClr>
              </a:solidFill>
              <a:latin typeface="HelveticaNeueLT Pro 76 BdIt" panose="020B0804020202090204" pitchFamily="34" charset="0"/>
              <a:ea typeface="Hiragino Sans GB W3" panose="020B0300000000000000" pitchFamily="34" charset="-122"/>
            </a:endParaRPr>
          </a:p>
        </p:txBody>
      </p:sp>
      <p:sp>
        <p:nvSpPr>
          <p:cNvPr id="32" name="Rectangle 11"/>
          <p:cNvSpPr/>
          <p:nvPr/>
        </p:nvSpPr>
        <p:spPr>
          <a:xfrm>
            <a:off x="5252910" y="1447137"/>
            <a:ext cx="565447" cy="246220"/>
          </a:xfrm>
          <a:prstGeom prst="rect">
            <a:avLst/>
          </a:prstGeom>
        </p:spPr>
        <p:txBody>
          <a:bodyPr wrap="square">
            <a:spAutoFit/>
          </a:bodyPr>
          <a:lstStyle/>
          <a:p>
            <a:r>
              <a:rPr lang="en-US" altLang="zh-CN" sz="1000" dirty="0" smtClean="0">
                <a:solidFill>
                  <a:schemeClr val="bg1">
                    <a:lumMod val="75000"/>
                  </a:schemeClr>
                </a:solidFill>
                <a:latin typeface="HelveticaNeueLT Pro 76 BdIt" panose="020B0804020202090204" pitchFamily="34" charset="0"/>
                <a:ea typeface="Hiragino Sans GB W3" panose="020B0300000000000000" pitchFamily="34" charset="-122"/>
              </a:rPr>
              <a:t>Email</a:t>
            </a:r>
            <a:endParaRPr lang="zh-CN" altLang="zh-CN" sz="1000" dirty="0">
              <a:solidFill>
                <a:schemeClr val="bg1">
                  <a:lumMod val="75000"/>
                </a:schemeClr>
              </a:solidFill>
              <a:latin typeface="HelveticaNeueLT Pro 76 BdIt" panose="020B0804020202090204" pitchFamily="34" charset="0"/>
              <a:ea typeface="Hiragino Sans GB W3" panose="020B0300000000000000" pitchFamily="34" charset="-122"/>
            </a:endParaRPr>
          </a:p>
        </p:txBody>
      </p:sp>
      <p:sp>
        <p:nvSpPr>
          <p:cNvPr id="33" name="任意多边形 32"/>
          <p:cNvSpPr>
            <a:spLocks/>
          </p:cNvSpPr>
          <p:nvPr/>
        </p:nvSpPr>
        <p:spPr bwMode="auto">
          <a:xfrm>
            <a:off x="4754260" y="1214768"/>
            <a:ext cx="451576" cy="456988"/>
          </a:xfrm>
          <a:custGeom>
            <a:avLst/>
            <a:gdLst>
              <a:gd name="connsiteX0" fmla="*/ 1806543 w 3325638"/>
              <a:gd name="connsiteY0" fmla="*/ 979458 h 3365499"/>
              <a:gd name="connsiteX1" fmla="*/ 1739632 w 3325638"/>
              <a:gd name="connsiteY1" fmla="*/ 998076 h 3365499"/>
              <a:gd name="connsiteX2" fmla="*/ 1386970 w 3325638"/>
              <a:gd name="connsiteY2" fmla="*/ 1546580 h 3365499"/>
              <a:gd name="connsiteX3" fmla="*/ 1342888 w 3325638"/>
              <a:gd name="connsiteY3" fmla="*/ 2145521 h 3365499"/>
              <a:gd name="connsiteX4" fmla="*/ 1601086 w 3325638"/>
              <a:gd name="connsiteY4" fmla="*/ 2227481 h 3365499"/>
              <a:gd name="connsiteX5" fmla="*/ 1758524 w 3325638"/>
              <a:gd name="connsiteY5" fmla="*/ 2050951 h 3365499"/>
              <a:gd name="connsiteX6" fmla="*/ 2029318 w 3325638"/>
              <a:gd name="connsiteY6" fmla="*/ 1269176 h 3365499"/>
              <a:gd name="connsiteX7" fmla="*/ 1997830 w 3325638"/>
              <a:gd name="connsiteY7" fmla="*/ 1054818 h 3365499"/>
              <a:gd name="connsiteX8" fmla="*/ 1806543 w 3325638"/>
              <a:gd name="connsiteY8" fmla="*/ 979458 h 3365499"/>
              <a:gd name="connsiteX9" fmla="*/ 2002267 w 3325638"/>
              <a:gd name="connsiteY9" fmla="*/ 1608 h 3365499"/>
              <a:gd name="connsiteX10" fmla="*/ 2628627 w 3325638"/>
              <a:gd name="connsiteY10" fmla="*/ 147798 h 3365499"/>
              <a:gd name="connsiteX11" fmla="*/ 3239730 w 3325638"/>
              <a:gd name="connsiteY11" fmla="*/ 821950 h 3365499"/>
              <a:gd name="connsiteX12" fmla="*/ 3201929 w 3325638"/>
              <a:gd name="connsiteY12" fmla="*/ 1899332 h 3365499"/>
              <a:gd name="connsiteX13" fmla="*/ 3132629 w 3325638"/>
              <a:gd name="connsiteY13" fmla="*/ 2025341 h 3365499"/>
              <a:gd name="connsiteX14" fmla="*/ 2691628 w 3325638"/>
              <a:gd name="connsiteY14" fmla="*/ 2428572 h 3365499"/>
              <a:gd name="connsiteX15" fmla="*/ 1973425 w 3325638"/>
              <a:gd name="connsiteY15" fmla="*/ 2428572 h 3365499"/>
              <a:gd name="connsiteX16" fmla="*/ 1954525 w 3325638"/>
              <a:gd name="connsiteY16" fmla="*/ 2422272 h 3365499"/>
              <a:gd name="connsiteX17" fmla="*/ 1784424 w 3325638"/>
              <a:gd name="connsiteY17" fmla="*/ 2233257 h 3365499"/>
              <a:gd name="connsiteX18" fmla="*/ 1526123 w 3325638"/>
              <a:gd name="connsiteY18" fmla="*/ 2447474 h 3365499"/>
              <a:gd name="connsiteX19" fmla="*/ 889821 w 3325638"/>
              <a:gd name="connsiteY19" fmla="*/ 2289962 h 3365499"/>
              <a:gd name="connsiteX20" fmla="*/ 820520 w 3325638"/>
              <a:gd name="connsiteY20" fmla="*/ 1710317 h 3365499"/>
              <a:gd name="connsiteX21" fmla="*/ 1545023 w 3325638"/>
              <a:gd name="connsiteY21" fmla="*/ 847152 h 3365499"/>
              <a:gd name="connsiteX22" fmla="*/ 1979725 w 3325638"/>
              <a:gd name="connsiteY22" fmla="*/ 828250 h 3365499"/>
              <a:gd name="connsiteX23" fmla="*/ 2130925 w 3325638"/>
              <a:gd name="connsiteY23" fmla="*/ 998363 h 3365499"/>
              <a:gd name="connsiteX24" fmla="*/ 2193926 w 3325638"/>
              <a:gd name="connsiteY24" fmla="*/ 828250 h 3365499"/>
              <a:gd name="connsiteX25" fmla="*/ 2704228 w 3325638"/>
              <a:gd name="connsiteY25" fmla="*/ 828250 h 3365499"/>
              <a:gd name="connsiteX26" fmla="*/ 2294726 w 3325638"/>
              <a:gd name="connsiteY26" fmla="*/ 1962337 h 3365499"/>
              <a:gd name="connsiteX27" fmla="*/ 2364026 w 3325638"/>
              <a:gd name="connsiteY27" fmla="*/ 2321464 h 3365499"/>
              <a:gd name="connsiteX28" fmla="*/ 2861728 w 3325638"/>
              <a:gd name="connsiteY28" fmla="*/ 2107248 h 3365499"/>
              <a:gd name="connsiteX29" fmla="*/ 3094829 w 3325638"/>
              <a:gd name="connsiteY29" fmla="*/ 1143274 h 3365499"/>
              <a:gd name="connsiteX30" fmla="*/ 2849128 w 3325638"/>
              <a:gd name="connsiteY30" fmla="*/ 569930 h 3365499"/>
              <a:gd name="connsiteX31" fmla="*/ 2849128 w 3325638"/>
              <a:gd name="connsiteY31" fmla="*/ 563630 h 3365499"/>
              <a:gd name="connsiteX32" fmla="*/ 1986025 w 3325638"/>
              <a:gd name="connsiteY32" fmla="*/ 204503 h 3365499"/>
              <a:gd name="connsiteX33" fmla="*/ 990621 w 3325638"/>
              <a:gd name="connsiteY33" fmla="*/ 500625 h 3365499"/>
              <a:gd name="connsiteX34" fmla="*/ 392119 w 3325638"/>
              <a:gd name="connsiteY34" fmla="*/ 1596909 h 3365499"/>
              <a:gd name="connsiteX35" fmla="*/ 562219 w 3325638"/>
              <a:gd name="connsiteY35" fmla="*/ 2535680 h 3365499"/>
              <a:gd name="connsiteX36" fmla="*/ 568519 w 3325638"/>
              <a:gd name="connsiteY36" fmla="*/ 2548281 h 3365499"/>
              <a:gd name="connsiteX37" fmla="*/ 688220 w 3325638"/>
              <a:gd name="connsiteY37" fmla="*/ 2730995 h 3365499"/>
              <a:gd name="connsiteX38" fmla="*/ 1582823 w 3325638"/>
              <a:gd name="connsiteY38" fmla="*/ 3172029 h 3365499"/>
              <a:gd name="connsiteX39" fmla="*/ 2811328 w 3325638"/>
              <a:gd name="connsiteY39" fmla="*/ 2844404 h 3365499"/>
              <a:gd name="connsiteX40" fmla="*/ 2893228 w 3325638"/>
              <a:gd name="connsiteY40" fmla="*/ 2970414 h 3365499"/>
              <a:gd name="connsiteX41" fmla="*/ 2055325 w 3325638"/>
              <a:gd name="connsiteY41" fmla="*/ 3342142 h 3365499"/>
              <a:gd name="connsiteX42" fmla="*/ 486619 w 3325638"/>
              <a:gd name="connsiteY42" fmla="*/ 2926310 h 3365499"/>
              <a:gd name="connsiteX43" fmla="*/ 480319 w 3325638"/>
              <a:gd name="connsiteY43" fmla="*/ 2920010 h 3365499"/>
              <a:gd name="connsiteX44" fmla="*/ 165318 w 3325638"/>
              <a:gd name="connsiteY44" fmla="*/ 2510478 h 3365499"/>
              <a:gd name="connsiteX45" fmla="*/ 33017 w 3325638"/>
              <a:gd name="connsiteY45" fmla="*/ 1445697 h 3365499"/>
              <a:gd name="connsiteX46" fmla="*/ 713420 w 3325638"/>
              <a:gd name="connsiteY46" fmla="*/ 374616 h 3365499"/>
              <a:gd name="connsiteX47" fmla="*/ 1784424 w 3325638"/>
              <a:gd name="connsiteY47" fmla="*/ 2887 h 3365499"/>
              <a:gd name="connsiteX48" fmla="*/ 2002267 w 3325638"/>
              <a:gd name="connsiteY48" fmla="*/ 1608 h 336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25638" h="3365499">
                <a:moveTo>
                  <a:pt x="1806543" y="979458"/>
                </a:moveTo>
                <a:cubicBezTo>
                  <a:pt x="1782927" y="982315"/>
                  <a:pt x="1760099" y="988619"/>
                  <a:pt x="1739632" y="998076"/>
                </a:cubicBezTo>
                <a:cubicBezTo>
                  <a:pt x="1544408" y="1111560"/>
                  <a:pt x="1449946" y="1338527"/>
                  <a:pt x="1386970" y="1546580"/>
                </a:cubicBezTo>
                <a:cubicBezTo>
                  <a:pt x="1336590" y="1742024"/>
                  <a:pt x="1298805" y="1943773"/>
                  <a:pt x="1342888" y="2145521"/>
                </a:cubicBezTo>
                <a:cubicBezTo>
                  <a:pt x="1368078" y="2265309"/>
                  <a:pt x="1512921" y="2284223"/>
                  <a:pt x="1601086" y="2227481"/>
                </a:cubicBezTo>
                <a:cubicBezTo>
                  <a:pt x="1670359" y="2189654"/>
                  <a:pt x="1733334" y="2126607"/>
                  <a:pt x="1758524" y="2050951"/>
                </a:cubicBezTo>
                <a:cubicBezTo>
                  <a:pt x="1846689" y="1786156"/>
                  <a:pt x="1941152" y="1527666"/>
                  <a:pt x="2029318" y="1269176"/>
                </a:cubicBezTo>
                <a:cubicBezTo>
                  <a:pt x="2060805" y="1199825"/>
                  <a:pt x="2035615" y="1117864"/>
                  <a:pt x="1997830" y="1054818"/>
                </a:cubicBezTo>
                <a:cubicBezTo>
                  <a:pt x="1955322" y="993348"/>
                  <a:pt x="1877390" y="970887"/>
                  <a:pt x="1806543" y="979458"/>
                </a:cubicBezTo>
                <a:close/>
                <a:moveTo>
                  <a:pt x="2002267" y="1608"/>
                </a:moveTo>
                <a:cubicBezTo>
                  <a:pt x="2219913" y="9582"/>
                  <a:pt x="2434902" y="48566"/>
                  <a:pt x="2628627" y="147798"/>
                </a:cubicBezTo>
                <a:cubicBezTo>
                  <a:pt x="2912128" y="280108"/>
                  <a:pt x="3138929" y="532128"/>
                  <a:pt x="3239730" y="821950"/>
                </a:cubicBezTo>
                <a:cubicBezTo>
                  <a:pt x="3365730" y="1168476"/>
                  <a:pt x="3353130" y="1565406"/>
                  <a:pt x="3201929" y="1899332"/>
                </a:cubicBezTo>
                <a:cubicBezTo>
                  <a:pt x="3176729" y="1943435"/>
                  <a:pt x="3157829" y="1981238"/>
                  <a:pt x="3132629" y="2025341"/>
                </a:cubicBezTo>
                <a:cubicBezTo>
                  <a:pt x="3025529" y="2195454"/>
                  <a:pt x="2874328" y="2346666"/>
                  <a:pt x="2691628" y="2428572"/>
                </a:cubicBezTo>
                <a:cubicBezTo>
                  <a:pt x="2464827" y="2523079"/>
                  <a:pt x="2200226" y="2529380"/>
                  <a:pt x="1973425" y="2428572"/>
                </a:cubicBezTo>
                <a:cubicBezTo>
                  <a:pt x="1967125" y="2428572"/>
                  <a:pt x="1960825" y="2422272"/>
                  <a:pt x="1954525" y="2422272"/>
                </a:cubicBezTo>
                <a:cubicBezTo>
                  <a:pt x="1885225" y="2378168"/>
                  <a:pt x="1822224" y="2315164"/>
                  <a:pt x="1784424" y="2233257"/>
                </a:cubicBezTo>
                <a:cubicBezTo>
                  <a:pt x="1708824" y="2315164"/>
                  <a:pt x="1633224" y="2403370"/>
                  <a:pt x="1526123" y="2447474"/>
                </a:cubicBezTo>
                <a:cubicBezTo>
                  <a:pt x="1318222" y="2535680"/>
                  <a:pt x="1028421" y="2491577"/>
                  <a:pt x="889821" y="2289962"/>
                </a:cubicBezTo>
                <a:cubicBezTo>
                  <a:pt x="776420" y="2119849"/>
                  <a:pt x="776420" y="1905632"/>
                  <a:pt x="820520" y="1710317"/>
                </a:cubicBezTo>
                <a:cubicBezTo>
                  <a:pt x="908721" y="1332289"/>
                  <a:pt x="1173322" y="985762"/>
                  <a:pt x="1545023" y="847152"/>
                </a:cubicBezTo>
                <a:cubicBezTo>
                  <a:pt x="1683624" y="803048"/>
                  <a:pt x="1834824" y="784147"/>
                  <a:pt x="1979725" y="828250"/>
                </a:cubicBezTo>
                <a:cubicBezTo>
                  <a:pt x="2055325" y="853452"/>
                  <a:pt x="2099425" y="929058"/>
                  <a:pt x="2130925" y="998363"/>
                </a:cubicBezTo>
                <a:cubicBezTo>
                  <a:pt x="2149825" y="941659"/>
                  <a:pt x="2175026" y="884954"/>
                  <a:pt x="2193926" y="828250"/>
                </a:cubicBezTo>
                <a:cubicBezTo>
                  <a:pt x="2364026" y="828250"/>
                  <a:pt x="2534127" y="828250"/>
                  <a:pt x="2704228" y="828250"/>
                </a:cubicBezTo>
                <a:cubicBezTo>
                  <a:pt x="2571927" y="1206279"/>
                  <a:pt x="2427027" y="1584308"/>
                  <a:pt x="2294726" y="1962337"/>
                </a:cubicBezTo>
                <a:cubicBezTo>
                  <a:pt x="2263226" y="2082046"/>
                  <a:pt x="2225426" y="2258459"/>
                  <a:pt x="2364026" y="2321464"/>
                </a:cubicBezTo>
                <a:cubicBezTo>
                  <a:pt x="2553027" y="2334065"/>
                  <a:pt x="2742028" y="2252159"/>
                  <a:pt x="2861728" y="2107248"/>
                </a:cubicBezTo>
                <a:cubicBezTo>
                  <a:pt x="3069629" y="1830027"/>
                  <a:pt x="3120029" y="1477200"/>
                  <a:pt x="3094829" y="1143274"/>
                </a:cubicBezTo>
                <a:cubicBezTo>
                  <a:pt x="3075929" y="929058"/>
                  <a:pt x="2987729" y="733743"/>
                  <a:pt x="2849128" y="569930"/>
                </a:cubicBezTo>
                <a:cubicBezTo>
                  <a:pt x="2849128" y="563630"/>
                  <a:pt x="2849128" y="569930"/>
                  <a:pt x="2849128" y="563630"/>
                </a:cubicBezTo>
                <a:cubicBezTo>
                  <a:pt x="2628627" y="330512"/>
                  <a:pt x="2301026" y="210803"/>
                  <a:pt x="1986025" y="204503"/>
                </a:cubicBezTo>
                <a:cubicBezTo>
                  <a:pt x="1633224" y="179301"/>
                  <a:pt x="1274122" y="286409"/>
                  <a:pt x="990621" y="500625"/>
                </a:cubicBezTo>
                <a:cubicBezTo>
                  <a:pt x="644120" y="758945"/>
                  <a:pt x="423619" y="1168476"/>
                  <a:pt x="392119" y="1596909"/>
                </a:cubicBezTo>
                <a:cubicBezTo>
                  <a:pt x="360619" y="1918233"/>
                  <a:pt x="404719" y="2252159"/>
                  <a:pt x="562219" y="2535680"/>
                </a:cubicBezTo>
                <a:cubicBezTo>
                  <a:pt x="562219" y="2535680"/>
                  <a:pt x="568519" y="2548281"/>
                  <a:pt x="568519" y="2548281"/>
                </a:cubicBezTo>
                <a:cubicBezTo>
                  <a:pt x="606320" y="2611286"/>
                  <a:pt x="644120" y="2667990"/>
                  <a:pt x="688220" y="2730995"/>
                </a:cubicBezTo>
                <a:cubicBezTo>
                  <a:pt x="908721" y="2995615"/>
                  <a:pt x="1242622" y="3146827"/>
                  <a:pt x="1582823" y="3172029"/>
                </a:cubicBezTo>
                <a:cubicBezTo>
                  <a:pt x="2011225" y="3209832"/>
                  <a:pt x="2464827" y="3115325"/>
                  <a:pt x="2811328" y="2844404"/>
                </a:cubicBezTo>
                <a:cubicBezTo>
                  <a:pt x="2836528" y="2882207"/>
                  <a:pt x="2868028" y="2926310"/>
                  <a:pt x="2893228" y="2970414"/>
                </a:cubicBezTo>
                <a:cubicBezTo>
                  <a:pt x="2647527" y="3153127"/>
                  <a:pt x="2364026" y="3298039"/>
                  <a:pt x="2055325" y="3342142"/>
                </a:cubicBezTo>
                <a:cubicBezTo>
                  <a:pt x="1507223" y="3424048"/>
                  <a:pt x="915021" y="3291738"/>
                  <a:pt x="486619" y="2926310"/>
                </a:cubicBezTo>
                <a:cubicBezTo>
                  <a:pt x="486619" y="2926310"/>
                  <a:pt x="486619" y="2926310"/>
                  <a:pt x="480319" y="2920010"/>
                </a:cubicBezTo>
                <a:cubicBezTo>
                  <a:pt x="354319" y="2800301"/>
                  <a:pt x="253518" y="2661690"/>
                  <a:pt x="165318" y="2510478"/>
                </a:cubicBezTo>
                <a:cubicBezTo>
                  <a:pt x="1517" y="2182853"/>
                  <a:pt x="-36283" y="1804825"/>
                  <a:pt x="33017" y="1445697"/>
                </a:cubicBezTo>
                <a:cubicBezTo>
                  <a:pt x="114918" y="1023565"/>
                  <a:pt x="366919" y="632935"/>
                  <a:pt x="713420" y="374616"/>
                </a:cubicBezTo>
                <a:cubicBezTo>
                  <a:pt x="1028421" y="154099"/>
                  <a:pt x="1400123" y="15488"/>
                  <a:pt x="1784424" y="2887"/>
                </a:cubicBezTo>
                <a:cubicBezTo>
                  <a:pt x="1856874" y="-263"/>
                  <a:pt x="1929718" y="-1051"/>
                  <a:pt x="2002267" y="1608"/>
                </a:cubicBezTo>
                <a:close/>
              </a:path>
            </a:pathLst>
          </a:custGeom>
          <a:gradFill flip="none" rotWithShape="1">
            <a:gsLst>
              <a:gs pos="0">
                <a:srgbClr val="23772E"/>
              </a:gs>
              <a:gs pos="100000">
                <a:srgbClr val="ABCD05"/>
              </a:gs>
              <a:gs pos="83000">
                <a:srgbClr val="8BC21E"/>
              </a:gs>
              <a:gs pos="64000">
                <a:srgbClr val="76B220"/>
              </a:gs>
              <a:gs pos="42000">
                <a:srgbClr val="5A9E2C"/>
              </a:gs>
            </a:gsLst>
            <a:lin ang="27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任意多边形 47"/>
          <p:cNvSpPr>
            <a:spLocks/>
          </p:cNvSpPr>
          <p:nvPr/>
        </p:nvSpPr>
        <p:spPr bwMode="auto">
          <a:xfrm>
            <a:off x="4754260" y="1911498"/>
            <a:ext cx="458450" cy="457615"/>
          </a:xfrm>
          <a:custGeom>
            <a:avLst/>
            <a:gdLst>
              <a:gd name="connsiteX0" fmla="*/ 982620 w 1303802"/>
              <a:gd name="connsiteY0" fmla="*/ 891157 h 1301427"/>
              <a:gd name="connsiteX1" fmla="*/ 1004353 w 1303802"/>
              <a:gd name="connsiteY1" fmla="*/ 928812 h 1301427"/>
              <a:gd name="connsiteX2" fmla="*/ 953775 w 1303802"/>
              <a:gd name="connsiteY2" fmla="*/ 1016189 h 1301427"/>
              <a:gd name="connsiteX3" fmla="*/ 967824 w 1303802"/>
              <a:gd name="connsiteY3" fmla="*/ 894988 h 1301427"/>
              <a:gd name="connsiteX4" fmla="*/ 982620 w 1303802"/>
              <a:gd name="connsiteY4" fmla="*/ 891157 h 1301427"/>
              <a:gd name="connsiteX5" fmla="*/ 527807 w 1303802"/>
              <a:gd name="connsiteY5" fmla="*/ 238555 h 1301427"/>
              <a:gd name="connsiteX6" fmla="*/ 552868 w 1303802"/>
              <a:gd name="connsiteY6" fmla="*/ 245711 h 1301427"/>
              <a:gd name="connsiteX7" fmla="*/ 480342 w 1303802"/>
              <a:gd name="connsiteY7" fmla="*/ 287859 h 1301427"/>
              <a:gd name="connsiteX8" fmla="*/ 455237 w 1303802"/>
              <a:gd name="connsiteY8" fmla="*/ 268190 h 1301427"/>
              <a:gd name="connsiteX9" fmla="*/ 527807 w 1303802"/>
              <a:gd name="connsiteY9" fmla="*/ 238555 h 1301427"/>
              <a:gd name="connsiteX10" fmla="*/ 638091 w 1303802"/>
              <a:gd name="connsiteY10" fmla="*/ 275 h 1301427"/>
              <a:gd name="connsiteX11" fmla="*/ 1137308 w 1303802"/>
              <a:gd name="connsiteY11" fmla="*/ 214721 h 1301427"/>
              <a:gd name="connsiteX12" fmla="*/ 1303714 w 1303802"/>
              <a:gd name="connsiteY12" fmla="*/ 646434 h 1301427"/>
              <a:gd name="connsiteX13" fmla="*/ 1126026 w 1303802"/>
              <a:gd name="connsiteY13" fmla="*/ 1097899 h 1301427"/>
              <a:gd name="connsiteX14" fmla="*/ 660654 w 1303802"/>
              <a:gd name="connsiteY14" fmla="*/ 1301058 h 1301427"/>
              <a:gd name="connsiteX15" fmla="*/ 229127 w 1303802"/>
              <a:gd name="connsiteY15" fmla="*/ 1145867 h 1301427"/>
              <a:gd name="connsiteX16" fmla="*/ 3492 w 1303802"/>
              <a:gd name="connsiteY16" fmla="*/ 711332 h 1301427"/>
              <a:gd name="connsiteX17" fmla="*/ 175539 w 1303802"/>
              <a:gd name="connsiteY17" fmla="*/ 206256 h 1301427"/>
              <a:gd name="connsiteX18" fmla="*/ 243229 w 1303802"/>
              <a:gd name="connsiteY18" fmla="*/ 276798 h 1301427"/>
              <a:gd name="connsiteX19" fmla="*/ 209384 w 1303802"/>
              <a:gd name="connsiteY19" fmla="*/ 316301 h 1301427"/>
              <a:gd name="connsiteX20" fmla="*/ 254511 w 1303802"/>
              <a:gd name="connsiteY20" fmla="*/ 386842 h 1301427"/>
              <a:gd name="connsiteX21" fmla="*/ 175539 w 1303802"/>
              <a:gd name="connsiteY21" fmla="*/ 431989 h 1301427"/>
              <a:gd name="connsiteX22" fmla="*/ 119130 w 1303802"/>
              <a:gd name="connsiteY22" fmla="*/ 491243 h 1301427"/>
              <a:gd name="connsiteX23" fmla="*/ 102207 w 1303802"/>
              <a:gd name="connsiteY23" fmla="*/ 575893 h 1301427"/>
              <a:gd name="connsiteX24" fmla="*/ 144514 w 1303802"/>
              <a:gd name="connsiteY24" fmla="*/ 654899 h 1301427"/>
              <a:gd name="connsiteX25" fmla="*/ 107848 w 1303802"/>
              <a:gd name="connsiteY25" fmla="*/ 623861 h 1301427"/>
              <a:gd name="connsiteX26" fmla="*/ 116310 w 1303802"/>
              <a:gd name="connsiteY26" fmla="*/ 725441 h 1301427"/>
              <a:gd name="connsiteX27" fmla="*/ 147334 w 1303802"/>
              <a:gd name="connsiteY27" fmla="*/ 725441 h 1301427"/>
              <a:gd name="connsiteX28" fmla="*/ 161437 w 1303802"/>
              <a:gd name="connsiteY28" fmla="*/ 742370 h 1301427"/>
              <a:gd name="connsiteX29" fmla="*/ 251691 w 1303802"/>
              <a:gd name="connsiteY29" fmla="*/ 728262 h 1301427"/>
              <a:gd name="connsiteX30" fmla="*/ 262972 w 1303802"/>
              <a:gd name="connsiteY30" fmla="*/ 818555 h 1301427"/>
              <a:gd name="connsiteX31" fmla="*/ 375790 w 1303802"/>
              <a:gd name="connsiteY31" fmla="*/ 827020 h 1301427"/>
              <a:gd name="connsiteX32" fmla="*/ 378610 w 1303802"/>
              <a:gd name="connsiteY32" fmla="*/ 942708 h 1301427"/>
              <a:gd name="connsiteX33" fmla="*/ 277075 w 1303802"/>
              <a:gd name="connsiteY33" fmla="*/ 1061217 h 1301427"/>
              <a:gd name="connsiteX34" fmla="*/ 717063 w 1303802"/>
              <a:gd name="connsiteY34" fmla="*/ 1202300 h 1301427"/>
              <a:gd name="connsiteX35" fmla="*/ 1072438 w 1303802"/>
              <a:gd name="connsiteY35" fmla="*/ 1013249 h 1301427"/>
              <a:gd name="connsiteX36" fmla="*/ 1207819 w 1303802"/>
              <a:gd name="connsiteY36" fmla="*/ 657721 h 1301427"/>
              <a:gd name="connsiteX37" fmla="*/ 1168333 w 1303802"/>
              <a:gd name="connsiteY37" fmla="*/ 725441 h 1301427"/>
              <a:gd name="connsiteX38" fmla="*/ 1157051 w 1303802"/>
              <a:gd name="connsiteY38" fmla="*/ 646434 h 1301427"/>
              <a:gd name="connsiteX39" fmla="*/ 1097822 w 1303802"/>
              <a:gd name="connsiteY39" fmla="*/ 595644 h 1301427"/>
              <a:gd name="connsiteX40" fmla="*/ 982184 w 1303802"/>
              <a:gd name="connsiteY40" fmla="*/ 567428 h 1301427"/>
              <a:gd name="connsiteX41" fmla="*/ 999107 w 1303802"/>
              <a:gd name="connsiteY41" fmla="*/ 618218 h 1301427"/>
              <a:gd name="connsiteX42" fmla="*/ 1044234 w 1303802"/>
              <a:gd name="connsiteY42" fmla="*/ 632326 h 1301427"/>
              <a:gd name="connsiteX43" fmla="*/ 965261 w 1303802"/>
              <a:gd name="connsiteY43" fmla="*/ 694402 h 1301427"/>
              <a:gd name="connsiteX44" fmla="*/ 906032 w 1303802"/>
              <a:gd name="connsiteY44" fmla="*/ 612574 h 1301427"/>
              <a:gd name="connsiteX45" fmla="*/ 889109 w 1303802"/>
              <a:gd name="connsiteY45" fmla="*/ 621039 h 1301427"/>
              <a:gd name="connsiteX46" fmla="*/ 973723 w 1303802"/>
              <a:gd name="connsiteY46" fmla="*/ 736727 h 1301427"/>
              <a:gd name="connsiteX47" fmla="*/ 908853 w 1303802"/>
              <a:gd name="connsiteY47" fmla="*/ 838307 h 1301427"/>
              <a:gd name="connsiteX48" fmla="*/ 908853 w 1303802"/>
              <a:gd name="connsiteY48" fmla="*/ 928600 h 1301427"/>
              <a:gd name="connsiteX49" fmla="*/ 815778 w 1303802"/>
              <a:gd name="connsiteY49" fmla="*/ 1058396 h 1301427"/>
              <a:gd name="connsiteX50" fmla="*/ 759369 w 1303802"/>
              <a:gd name="connsiteY50" fmla="*/ 1049931 h 1301427"/>
              <a:gd name="connsiteX51" fmla="*/ 745267 w 1303802"/>
              <a:gd name="connsiteY51" fmla="*/ 956816 h 1301427"/>
              <a:gd name="connsiteX52" fmla="*/ 671936 w 1303802"/>
              <a:gd name="connsiteY52" fmla="*/ 855237 h 1301427"/>
              <a:gd name="connsiteX53" fmla="*/ 742447 w 1303802"/>
              <a:gd name="connsiteY53" fmla="*/ 810090 h 1301427"/>
              <a:gd name="connsiteX54" fmla="*/ 623988 w 1303802"/>
              <a:gd name="connsiteY54" fmla="*/ 736727 h 1301427"/>
              <a:gd name="connsiteX55" fmla="*/ 567580 w 1303802"/>
              <a:gd name="connsiteY55" fmla="*/ 759300 h 1301427"/>
              <a:gd name="connsiteX56" fmla="*/ 539375 w 1303802"/>
              <a:gd name="connsiteY56" fmla="*/ 745192 h 1301427"/>
              <a:gd name="connsiteX57" fmla="*/ 516812 w 1303802"/>
              <a:gd name="connsiteY57" fmla="*/ 657721 h 1301427"/>
              <a:gd name="connsiteX58" fmla="*/ 604245 w 1303802"/>
              <a:gd name="connsiteY58" fmla="*/ 516638 h 1301427"/>
              <a:gd name="connsiteX59" fmla="*/ 688858 w 1303802"/>
              <a:gd name="connsiteY59" fmla="*/ 542033 h 1301427"/>
              <a:gd name="connsiteX60" fmla="*/ 784753 w 1303802"/>
              <a:gd name="connsiteY60" fmla="*/ 578715 h 1301427"/>
              <a:gd name="connsiteX61" fmla="*/ 835521 w 1303802"/>
              <a:gd name="connsiteY61" fmla="*/ 547676 h 1301427"/>
              <a:gd name="connsiteX62" fmla="*/ 880648 w 1303802"/>
              <a:gd name="connsiteY62" fmla="*/ 544855 h 1301427"/>
              <a:gd name="connsiteX63" fmla="*/ 815778 w 1303802"/>
              <a:gd name="connsiteY63" fmla="*/ 465848 h 1301427"/>
              <a:gd name="connsiteX64" fmla="*/ 804496 w 1303802"/>
              <a:gd name="connsiteY64" fmla="*/ 502530 h 1301427"/>
              <a:gd name="connsiteX65" fmla="*/ 739626 w 1303802"/>
              <a:gd name="connsiteY65" fmla="*/ 426345 h 1301427"/>
              <a:gd name="connsiteX66" fmla="*/ 753728 w 1303802"/>
              <a:gd name="connsiteY66" fmla="*/ 494065 h 1301427"/>
              <a:gd name="connsiteX67" fmla="*/ 680397 w 1303802"/>
              <a:gd name="connsiteY67" fmla="*/ 440454 h 1301427"/>
              <a:gd name="connsiteX68" fmla="*/ 604245 w 1303802"/>
              <a:gd name="connsiteY68" fmla="*/ 496887 h 1301427"/>
              <a:gd name="connsiteX69" fmla="*/ 567580 w 1303802"/>
              <a:gd name="connsiteY69" fmla="*/ 431989 h 1301427"/>
              <a:gd name="connsiteX70" fmla="*/ 621168 w 1303802"/>
              <a:gd name="connsiteY70" fmla="*/ 434810 h 1301427"/>
              <a:gd name="connsiteX71" fmla="*/ 615527 w 1303802"/>
              <a:gd name="connsiteY71" fmla="*/ 386842 h 1301427"/>
              <a:gd name="connsiteX72" fmla="*/ 604245 w 1303802"/>
              <a:gd name="connsiteY72" fmla="*/ 307836 h 1301427"/>
              <a:gd name="connsiteX73" fmla="*/ 640911 w 1303802"/>
              <a:gd name="connsiteY73" fmla="*/ 321944 h 1301427"/>
              <a:gd name="connsiteX74" fmla="*/ 666295 w 1303802"/>
              <a:gd name="connsiteY74" fmla="*/ 378377 h 1301427"/>
              <a:gd name="connsiteX75" fmla="*/ 702961 w 1303802"/>
              <a:gd name="connsiteY75" fmla="*/ 341696 h 1301427"/>
              <a:gd name="connsiteX76" fmla="*/ 781933 w 1303802"/>
              <a:gd name="connsiteY76" fmla="*/ 338874 h 1301427"/>
              <a:gd name="connsiteX77" fmla="*/ 852444 w 1303802"/>
              <a:gd name="connsiteY77" fmla="*/ 307836 h 1301427"/>
              <a:gd name="connsiteX78" fmla="*/ 686038 w 1303802"/>
              <a:gd name="connsiteY78" fmla="*/ 327587 h 1301427"/>
              <a:gd name="connsiteX79" fmla="*/ 686038 w 1303802"/>
              <a:gd name="connsiteY79" fmla="*/ 273976 h 1301427"/>
              <a:gd name="connsiteX80" fmla="*/ 779112 w 1303802"/>
              <a:gd name="connsiteY80" fmla="*/ 192148 h 1301427"/>
              <a:gd name="connsiteX81" fmla="*/ 886289 w 1303802"/>
              <a:gd name="connsiteY81" fmla="*/ 192148 h 1301427"/>
              <a:gd name="connsiteX82" fmla="*/ 917314 w 1303802"/>
              <a:gd name="connsiteY82" fmla="*/ 251403 h 1301427"/>
              <a:gd name="connsiteX83" fmla="*/ 993466 w 1303802"/>
              <a:gd name="connsiteY83" fmla="*/ 211899 h 1301427"/>
              <a:gd name="connsiteX84" fmla="*/ 522453 w 1303802"/>
              <a:gd name="connsiteY84" fmla="*/ 110320 h 1301427"/>
              <a:gd name="connsiteX85" fmla="*/ 468864 w 1303802"/>
              <a:gd name="connsiteY85" fmla="*/ 206256 h 1301427"/>
              <a:gd name="connsiteX86" fmla="*/ 389892 w 1303802"/>
              <a:gd name="connsiteY86" fmla="*/ 262689 h 1301427"/>
              <a:gd name="connsiteX87" fmla="*/ 344765 w 1303802"/>
              <a:gd name="connsiteY87" fmla="*/ 333231 h 1301427"/>
              <a:gd name="connsiteX88" fmla="*/ 251691 w 1303802"/>
              <a:gd name="connsiteY88" fmla="*/ 265511 h 1301427"/>
              <a:gd name="connsiteX89" fmla="*/ 215025 w 1303802"/>
              <a:gd name="connsiteY89" fmla="*/ 245759 h 1301427"/>
              <a:gd name="connsiteX90" fmla="*/ 175539 w 1303802"/>
              <a:gd name="connsiteY90" fmla="*/ 206256 h 1301427"/>
              <a:gd name="connsiteX91" fmla="*/ 638091 w 1303802"/>
              <a:gd name="connsiteY91" fmla="*/ 275 h 1301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03802" h="1301427">
                <a:moveTo>
                  <a:pt x="982620" y="891157"/>
                </a:moveTo>
                <a:cubicBezTo>
                  <a:pt x="995396" y="894988"/>
                  <a:pt x="1002245" y="918242"/>
                  <a:pt x="1004353" y="928812"/>
                </a:cubicBezTo>
                <a:cubicBezTo>
                  <a:pt x="1018402" y="968272"/>
                  <a:pt x="979064" y="993640"/>
                  <a:pt x="953775" y="1016189"/>
                </a:cubicBezTo>
                <a:cubicBezTo>
                  <a:pt x="956585" y="976728"/>
                  <a:pt x="948155" y="931630"/>
                  <a:pt x="967824" y="894988"/>
                </a:cubicBezTo>
                <a:cubicBezTo>
                  <a:pt x="973444" y="890760"/>
                  <a:pt x="978361" y="889879"/>
                  <a:pt x="982620" y="891157"/>
                </a:cubicBezTo>
                <a:close/>
                <a:moveTo>
                  <a:pt x="527807" y="238555"/>
                </a:moveTo>
                <a:cubicBezTo>
                  <a:pt x="536131" y="238160"/>
                  <a:pt x="544500" y="240091"/>
                  <a:pt x="552868" y="245711"/>
                </a:cubicBezTo>
                <a:cubicBezTo>
                  <a:pt x="530552" y="265380"/>
                  <a:pt x="511026" y="293479"/>
                  <a:pt x="480342" y="287859"/>
                </a:cubicBezTo>
                <a:cubicBezTo>
                  <a:pt x="471974" y="282240"/>
                  <a:pt x="463605" y="273810"/>
                  <a:pt x="455237" y="268190"/>
                </a:cubicBezTo>
                <a:cubicBezTo>
                  <a:pt x="478250" y="261868"/>
                  <a:pt x="502832" y="239740"/>
                  <a:pt x="527807" y="238555"/>
                </a:cubicBezTo>
                <a:close/>
                <a:moveTo>
                  <a:pt x="638091" y="275"/>
                </a:moveTo>
                <a:cubicBezTo>
                  <a:pt x="824239" y="-5368"/>
                  <a:pt x="1013209" y="76460"/>
                  <a:pt x="1137308" y="214721"/>
                </a:cubicBezTo>
                <a:cubicBezTo>
                  <a:pt x="1244485" y="333231"/>
                  <a:pt x="1303714" y="488422"/>
                  <a:pt x="1303714" y="646434"/>
                </a:cubicBezTo>
                <a:cubicBezTo>
                  <a:pt x="1306534" y="812912"/>
                  <a:pt x="1241664" y="979389"/>
                  <a:pt x="1126026" y="1097899"/>
                </a:cubicBezTo>
                <a:cubicBezTo>
                  <a:pt x="1007568" y="1224873"/>
                  <a:pt x="835521" y="1303880"/>
                  <a:pt x="660654" y="1301058"/>
                </a:cubicBezTo>
                <a:cubicBezTo>
                  <a:pt x="502710" y="1306701"/>
                  <a:pt x="347585" y="1247446"/>
                  <a:pt x="229127" y="1145867"/>
                </a:cubicBezTo>
                <a:cubicBezTo>
                  <a:pt x="102207" y="1038644"/>
                  <a:pt x="17594" y="880632"/>
                  <a:pt x="3492" y="711332"/>
                </a:cubicBezTo>
                <a:cubicBezTo>
                  <a:pt x="-16251" y="530746"/>
                  <a:pt x="48619" y="341696"/>
                  <a:pt x="175539" y="206256"/>
                </a:cubicBezTo>
                <a:cubicBezTo>
                  <a:pt x="198102" y="231651"/>
                  <a:pt x="220666" y="254224"/>
                  <a:pt x="243229" y="276798"/>
                </a:cubicBezTo>
                <a:cubicBezTo>
                  <a:pt x="231948" y="290906"/>
                  <a:pt x="220666" y="302192"/>
                  <a:pt x="209384" y="316301"/>
                </a:cubicBezTo>
                <a:cubicBezTo>
                  <a:pt x="234768" y="333231"/>
                  <a:pt x="254511" y="355804"/>
                  <a:pt x="254511" y="386842"/>
                </a:cubicBezTo>
                <a:cubicBezTo>
                  <a:pt x="226307" y="400950"/>
                  <a:pt x="203743" y="417880"/>
                  <a:pt x="175539" y="431989"/>
                </a:cubicBezTo>
                <a:cubicBezTo>
                  <a:pt x="161437" y="454562"/>
                  <a:pt x="144514" y="479957"/>
                  <a:pt x="119130" y="491243"/>
                </a:cubicBezTo>
                <a:cubicBezTo>
                  <a:pt x="110669" y="519460"/>
                  <a:pt x="105028" y="547676"/>
                  <a:pt x="102207" y="575893"/>
                </a:cubicBezTo>
                <a:cubicBezTo>
                  <a:pt x="121950" y="598466"/>
                  <a:pt x="150155" y="621039"/>
                  <a:pt x="144514" y="654899"/>
                </a:cubicBezTo>
                <a:cubicBezTo>
                  <a:pt x="133232" y="643613"/>
                  <a:pt x="119130" y="635148"/>
                  <a:pt x="107848" y="623861"/>
                </a:cubicBezTo>
                <a:cubicBezTo>
                  <a:pt x="88105" y="654899"/>
                  <a:pt x="93746" y="697224"/>
                  <a:pt x="116310" y="725441"/>
                </a:cubicBezTo>
                <a:cubicBezTo>
                  <a:pt x="124771" y="725441"/>
                  <a:pt x="138873" y="725441"/>
                  <a:pt x="147334" y="725441"/>
                </a:cubicBezTo>
                <a:cubicBezTo>
                  <a:pt x="150155" y="731084"/>
                  <a:pt x="158616" y="739549"/>
                  <a:pt x="161437" y="742370"/>
                </a:cubicBezTo>
                <a:cubicBezTo>
                  <a:pt x="192461" y="733906"/>
                  <a:pt x="220666" y="719797"/>
                  <a:pt x="251691" y="728262"/>
                </a:cubicBezTo>
                <a:cubicBezTo>
                  <a:pt x="268613" y="753657"/>
                  <a:pt x="248870" y="790339"/>
                  <a:pt x="262972" y="818555"/>
                </a:cubicBezTo>
                <a:cubicBezTo>
                  <a:pt x="299638" y="827020"/>
                  <a:pt x="344765" y="804447"/>
                  <a:pt x="375790" y="827020"/>
                </a:cubicBezTo>
                <a:cubicBezTo>
                  <a:pt x="384251" y="866523"/>
                  <a:pt x="378610" y="906026"/>
                  <a:pt x="378610" y="942708"/>
                </a:cubicBezTo>
                <a:cubicBezTo>
                  <a:pt x="339124" y="976568"/>
                  <a:pt x="302458" y="1016071"/>
                  <a:pt x="277075" y="1061217"/>
                </a:cubicBezTo>
                <a:cubicBezTo>
                  <a:pt x="395533" y="1168440"/>
                  <a:pt x="559118" y="1222052"/>
                  <a:pt x="717063" y="1202300"/>
                </a:cubicBezTo>
                <a:cubicBezTo>
                  <a:pt x="852444" y="1188192"/>
                  <a:pt x="985004" y="1117650"/>
                  <a:pt x="1072438" y="1013249"/>
                </a:cubicBezTo>
                <a:cubicBezTo>
                  <a:pt x="1157051" y="914491"/>
                  <a:pt x="1207819" y="787517"/>
                  <a:pt x="1207819" y="657721"/>
                </a:cubicBezTo>
                <a:cubicBezTo>
                  <a:pt x="1193717" y="680294"/>
                  <a:pt x="1182435" y="705689"/>
                  <a:pt x="1168333" y="725441"/>
                </a:cubicBezTo>
                <a:cubicBezTo>
                  <a:pt x="1128847" y="722619"/>
                  <a:pt x="1162692" y="671829"/>
                  <a:pt x="1157051" y="646434"/>
                </a:cubicBezTo>
                <a:cubicBezTo>
                  <a:pt x="1137308" y="629504"/>
                  <a:pt x="1117565" y="612574"/>
                  <a:pt x="1097822" y="595644"/>
                </a:cubicBezTo>
                <a:cubicBezTo>
                  <a:pt x="1055515" y="595644"/>
                  <a:pt x="1018850" y="578715"/>
                  <a:pt x="982184" y="567428"/>
                </a:cubicBezTo>
                <a:cubicBezTo>
                  <a:pt x="985004" y="584358"/>
                  <a:pt x="990645" y="601288"/>
                  <a:pt x="999107" y="618218"/>
                </a:cubicBezTo>
                <a:cubicBezTo>
                  <a:pt x="1016029" y="618218"/>
                  <a:pt x="1049874" y="601288"/>
                  <a:pt x="1044234" y="632326"/>
                </a:cubicBezTo>
                <a:cubicBezTo>
                  <a:pt x="1021670" y="657721"/>
                  <a:pt x="993466" y="677472"/>
                  <a:pt x="965261" y="694402"/>
                </a:cubicBezTo>
                <a:cubicBezTo>
                  <a:pt x="937057" y="671829"/>
                  <a:pt x="922955" y="643613"/>
                  <a:pt x="906032" y="612574"/>
                </a:cubicBezTo>
                <a:cubicBezTo>
                  <a:pt x="900391" y="598466"/>
                  <a:pt x="877828" y="604109"/>
                  <a:pt x="889109" y="621039"/>
                </a:cubicBezTo>
                <a:cubicBezTo>
                  <a:pt x="914493" y="663364"/>
                  <a:pt x="948339" y="694402"/>
                  <a:pt x="973723" y="736727"/>
                </a:cubicBezTo>
                <a:cubicBezTo>
                  <a:pt x="959620" y="773409"/>
                  <a:pt x="934236" y="804447"/>
                  <a:pt x="908853" y="838307"/>
                </a:cubicBezTo>
                <a:cubicBezTo>
                  <a:pt x="920134" y="866523"/>
                  <a:pt x="925775" y="900383"/>
                  <a:pt x="908853" y="928600"/>
                </a:cubicBezTo>
                <a:cubicBezTo>
                  <a:pt x="880648" y="973746"/>
                  <a:pt x="852444" y="1021714"/>
                  <a:pt x="815778" y="1058396"/>
                </a:cubicBezTo>
                <a:cubicBezTo>
                  <a:pt x="798855" y="1072504"/>
                  <a:pt x="776292" y="1058396"/>
                  <a:pt x="759369" y="1049931"/>
                </a:cubicBezTo>
                <a:cubicBezTo>
                  <a:pt x="756549" y="1018893"/>
                  <a:pt x="759369" y="985033"/>
                  <a:pt x="745267" y="956816"/>
                </a:cubicBezTo>
                <a:cubicBezTo>
                  <a:pt x="728345" y="920135"/>
                  <a:pt x="697320" y="889096"/>
                  <a:pt x="671936" y="855237"/>
                </a:cubicBezTo>
                <a:cubicBezTo>
                  <a:pt x="697320" y="843950"/>
                  <a:pt x="722704" y="832663"/>
                  <a:pt x="742447" y="810090"/>
                </a:cubicBezTo>
                <a:cubicBezTo>
                  <a:pt x="733985" y="750835"/>
                  <a:pt x="669115" y="748014"/>
                  <a:pt x="623988" y="736727"/>
                </a:cubicBezTo>
                <a:cubicBezTo>
                  <a:pt x="604245" y="742370"/>
                  <a:pt x="584502" y="750835"/>
                  <a:pt x="567580" y="759300"/>
                </a:cubicBezTo>
                <a:cubicBezTo>
                  <a:pt x="559118" y="756479"/>
                  <a:pt x="547837" y="750835"/>
                  <a:pt x="539375" y="745192"/>
                </a:cubicBezTo>
                <a:cubicBezTo>
                  <a:pt x="536555" y="714154"/>
                  <a:pt x="505530" y="691581"/>
                  <a:pt x="516812" y="657721"/>
                </a:cubicBezTo>
                <a:cubicBezTo>
                  <a:pt x="525273" y="604109"/>
                  <a:pt x="547837" y="536390"/>
                  <a:pt x="604245" y="516638"/>
                </a:cubicBezTo>
                <a:cubicBezTo>
                  <a:pt x="638091" y="499708"/>
                  <a:pt x="663474" y="527925"/>
                  <a:pt x="688858" y="542033"/>
                </a:cubicBezTo>
                <a:cubicBezTo>
                  <a:pt x="714242" y="567428"/>
                  <a:pt x="750908" y="573071"/>
                  <a:pt x="784753" y="578715"/>
                </a:cubicBezTo>
                <a:cubicBezTo>
                  <a:pt x="807317" y="581536"/>
                  <a:pt x="821419" y="561785"/>
                  <a:pt x="835521" y="547676"/>
                </a:cubicBezTo>
                <a:cubicBezTo>
                  <a:pt x="849623" y="547676"/>
                  <a:pt x="863726" y="544855"/>
                  <a:pt x="880648" y="544855"/>
                </a:cubicBezTo>
                <a:cubicBezTo>
                  <a:pt x="880648" y="505352"/>
                  <a:pt x="849623" y="477135"/>
                  <a:pt x="815778" y="465848"/>
                </a:cubicBezTo>
                <a:cubicBezTo>
                  <a:pt x="812958" y="474313"/>
                  <a:pt x="807317" y="494065"/>
                  <a:pt x="804496" y="502530"/>
                </a:cubicBezTo>
                <a:cubicBezTo>
                  <a:pt x="781933" y="479957"/>
                  <a:pt x="759369" y="451740"/>
                  <a:pt x="739626" y="426345"/>
                </a:cubicBezTo>
                <a:cubicBezTo>
                  <a:pt x="742447" y="448918"/>
                  <a:pt x="750908" y="471492"/>
                  <a:pt x="753728" y="494065"/>
                </a:cubicBezTo>
                <a:cubicBezTo>
                  <a:pt x="731165" y="474313"/>
                  <a:pt x="714242" y="440454"/>
                  <a:pt x="680397" y="440454"/>
                </a:cubicBezTo>
                <a:cubicBezTo>
                  <a:pt x="655013" y="457383"/>
                  <a:pt x="640911" y="494065"/>
                  <a:pt x="604245" y="496887"/>
                </a:cubicBezTo>
                <a:cubicBezTo>
                  <a:pt x="570400" y="496887"/>
                  <a:pt x="567580" y="457383"/>
                  <a:pt x="567580" y="431989"/>
                </a:cubicBezTo>
                <a:cubicBezTo>
                  <a:pt x="584502" y="431989"/>
                  <a:pt x="604245" y="431989"/>
                  <a:pt x="621168" y="434810"/>
                </a:cubicBezTo>
                <a:cubicBezTo>
                  <a:pt x="612707" y="417880"/>
                  <a:pt x="609886" y="403772"/>
                  <a:pt x="615527" y="386842"/>
                </a:cubicBezTo>
                <a:cubicBezTo>
                  <a:pt x="618348" y="358626"/>
                  <a:pt x="607066" y="333231"/>
                  <a:pt x="604245" y="307836"/>
                </a:cubicBezTo>
                <a:cubicBezTo>
                  <a:pt x="618348" y="313479"/>
                  <a:pt x="629629" y="316301"/>
                  <a:pt x="640911" y="321944"/>
                </a:cubicBezTo>
                <a:cubicBezTo>
                  <a:pt x="646552" y="341696"/>
                  <a:pt x="646552" y="367091"/>
                  <a:pt x="666295" y="378377"/>
                </a:cubicBezTo>
                <a:cubicBezTo>
                  <a:pt x="677577" y="367091"/>
                  <a:pt x="691679" y="355804"/>
                  <a:pt x="702961" y="341696"/>
                </a:cubicBezTo>
                <a:cubicBezTo>
                  <a:pt x="728345" y="344517"/>
                  <a:pt x="759369" y="361447"/>
                  <a:pt x="781933" y="338874"/>
                </a:cubicBezTo>
                <a:cubicBezTo>
                  <a:pt x="801676" y="321944"/>
                  <a:pt x="827060" y="313479"/>
                  <a:pt x="852444" y="307836"/>
                </a:cubicBezTo>
                <a:cubicBezTo>
                  <a:pt x="798855" y="262689"/>
                  <a:pt x="731165" y="293727"/>
                  <a:pt x="686038" y="327587"/>
                </a:cubicBezTo>
                <a:cubicBezTo>
                  <a:pt x="666295" y="313479"/>
                  <a:pt x="669115" y="288084"/>
                  <a:pt x="686038" y="273976"/>
                </a:cubicBezTo>
                <a:cubicBezTo>
                  <a:pt x="711422" y="240116"/>
                  <a:pt x="745267" y="214721"/>
                  <a:pt x="779112" y="192148"/>
                </a:cubicBezTo>
                <a:cubicBezTo>
                  <a:pt x="815778" y="211899"/>
                  <a:pt x="849623" y="183683"/>
                  <a:pt x="886289" y="192148"/>
                </a:cubicBezTo>
                <a:cubicBezTo>
                  <a:pt x="897571" y="211899"/>
                  <a:pt x="906032" y="231651"/>
                  <a:pt x="917314" y="251403"/>
                </a:cubicBezTo>
                <a:cubicBezTo>
                  <a:pt x="945518" y="245759"/>
                  <a:pt x="970902" y="234473"/>
                  <a:pt x="993466" y="211899"/>
                </a:cubicBezTo>
                <a:cubicBezTo>
                  <a:pt x="863726" y="110320"/>
                  <a:pt x="686038" y="70817"/>
                  <a:pt x="522453" y="110320"/>
                </a:cubicBezTo>
                <a:cubicBezTo>
                  <a:pt x="513991" y="147001"/>
                  <a:pt x="497069" y="180861"/>
                  <a:pt x="468864" y="206256"/>
                </a:cubicBezTo>
                <a:cubicBezTo>
                  <a:pt x="443480" y="223186"/>
                  <a:pt x="412456" y="240116"/>
                  <a:pt x="389892" y="262689"/>
                </a:cubicBezTo>
                <a:cubicBezTo>
                  <a:pt x="375790" y="288084"/>
                  <a:pt x="364508" y="313479"/>
                  <a:pt x="344765" y="333231"/>
                </a:cubicBezTo>
                <a:cubicBezTo>
                  <a:pt x="305279" y="324766"/>
                  <a:pt x="279895" y="290906"/>
                  <a:pt x="251691" y="265511"/>
                </a:cubicBezTo>
                <a:cubicBezTo>
                  <a:pt x="240409" y="257046"/>
                  <a:pt x="226307" y="251403"/>
                  <a:pt x="215025" y="245759"/>
                </a:cubicBezTo>
                <a:cubicBezTo>
                  <a:pt x="200923" y="231651"/>
                  <a:pt x="189641" y="220364"/>
                  <a:pt x="175539" y="206256"/>
                </a:cubicBezTo>
                <a:cubicBezTo>
                  <a:pt x="293997" y="79282"/>
                  <a:pt x="463223" y="275"/>
                  <a:pt x="638091" y="275"/>
                </a:cubicBezTo>
                <a:close/>
              </a:path>
            </a:pathLst>
          </a:custGeom>
          <a:gradFill flip="none" rotWithShape="1">
            <a:gsLst>
              <a:gs pos="0">
                <a:srgbClr val="23772E"/>
              </a:gs>
              <a:gs pos="100000">
                <a:srgbClr val="ABCD05"/>
              </a:gs>
              <a:gs pos="83000">
                <a:srgbClr val="8BC21E"/>
              </a:gs>
              <a:gs pos="64000">
                <a:srgbClr val="76B220"/>
              </a:gs>
              <a:gs pos="42000">
                <a:srgbClr val="5A9E2C"/>
              </a:gs>
            </a:gsLst>
            <a:lin ang="27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endParaRPr>
          </a:p>
        </p:txBody>
      </p:sp>
      <p:sp>
        <p:nvSpPr>
          <p:cNvPr id="49" name="矩形 48"/>
          <p:cNvSpPr/>
          <p:nvPr/>
        </p:nvSpPr>
        <p:spPr>
          <a:xfrm>
            <a:off x="5254510" y="1919860"/>
            <a:ext cx="2523448" cy="430887"/>
          </a:xfrm>
          <a:prstGeom prst="rect">
            <a:avLst/>
          </a:prstGeom>
        </p:spPr>
        <p:txBody>
          <a:bodyPr wrap="none">
            <a:spAutoFit/>
          </a:bodyPr>
          <a:lstStyle/>
          <a:p>
            <a:r>
              <a:rPr lang="en-US" altLang="zh-CN" sz="1100" dirty="0">
                <a:solidFill>
                  <a:schemeClr val="bg1">
                    <a:lumMod val="75000"/>
                  </a:schemeClr>
                </a:solidFill>
                <a:latin typeface="HelveticaNeueLT Pro 76 BdIt" panose="020B0804020202090204" pitchFamily="34" charset="0"/>
                <a:ea typeface="Hiragino Sans GB W3" panose="020B0300000000000000" pitchFamily="34" charset="-122"/>
                <a:sym typeface="Calibri" panose="020F0502020204030204" pitchFamily="34" charset="0"/>
              </a:rPr>
              <a:t>No.2 </a:t>
            </a:r>
            <a:r>
              <a:rPr lang="en-US" altLang="zh-CN" sz="1100" dirty="0" err="1">
                <a:solidFill>
                  <a:schemeClr val="bg1">
                    <a:lumMod val="75000"/>
                  </a:schemeClr>
                </a:solidFill>
                <a:latin typeface="HelveticaNeueLT Pro 76 BdIt" panose="020B0804020202090204" pitchFamily="34" charset="0"/>
                <a:ea typeface="Hiragino Sans GB W3" panose="020B0300000000000000" pitchFamily="34" charset="-122"/>
                <a:sym typeface="Calibri" panose="020F0502020204030204" pitchFamily="34" charset="0"/>
              </a:rPr>
              <a:t>Chongwen</a:t>
            </a:r>
            <a:r>
              <a:rPr lang="en-US" altLang="zh-CN" sz="1100" dirty="0">
                <a:solidFill>
                  <a:schemeClr val="bg1">
                    <a:lumMod val="75000"/>
                  </a:schemeClr>
                </a:solidFill>
                <a:latin typeface="HelveticaNeueLT Pro 76 BdIt" panose="020B0804020202090204" pitchFamily="34" charset="0"/>
                <a:ea typeface="Hiragino Sans GB W3" panose="020B0300000000000000" pitchFamily="34" charset="-122"/>
                <a:sym typeface="Calibri" panose="020F0502020204030204" pitchFamily="34" charset="0"/>
              </a:rPr>
              <a:t> Road,</a:t>
            </a:r>
            <a:endParaRPr lang="zh-CN" altLang="en-US" sz="1100" dirty="0">
              <a:solidFill>
                <a:schemeClr val="bg1">
                  <a:lumMod val="75000"/>
                </a:schemeClr>
              </a:solidFill>
              <a:latin typeface="HelveticaNeueLT Pro 76 BdIt" panose="020B0804020202090204" pitchFamily="34" charset="0"/>
              <a:ea typeface="Hiragino Sans GB W3" panose="020B0300000000000000" pitchFamily="34" charset="-122"/>
              <a:sym typeface="Calibri" panose="020F0502020204030204" pitchFamily="34" charset="0"/>
            </a:endParaRPr>
          </a:p>
          <a:p>
            <a:r>
              <a:rPr lang="en-US" altLang="zh-CN" sz="1100" dirty="0" err="1">
                <a:solidFill>
                  <a:schemeClr val="bg1">
                    <a:lumMod val="75000"/>
                  </a:schemeClr>
                </a:solidFill>
                <a:latin typeface="HelveticaNeueLT Pro 76 BdIt" panose="020B0804020202090204" pitchFamily="34" charset="0"/>
                <a:ea typeface="Hiragino Sans GB W3" panose="020B0300000000000000" pitchFamily="34" charset="-122"/>
                <a:sym typeface="Calibri" panose="020F0502020204030204" pitchFamily="34" charset="0"/>
              </a:rPr>
              <a:t>Nan’an</a:t>
            </a:r>
            <a:r>
              <a:rPr lang="en-US" altLang="zh-CN" sz="1100" dirty="0">
                <a:solidFill>
                  <a:schemeClr val="bg1">
                    <a:lumMod val="75000"/>
                  </a:schemeClr>
                </a:solidFill>
                <a:latin typeface="HelveticaNeueLT Pro 76 BdIt" panose="020B0804020202090204" pitchFamily="34" charset="0"/>
                <a:ea typeface="Hiragino Sans GB W3" panose="020B0300000000000000" pitchFamily="34" charset="-122"/>
                <a:sym typeface="Calibri" panose="020F0502020204030204" pitchFamily="34" charset="0"/>
              </a:rPr>
              <a:t> District, Chongqing 400065</a:t>
            </a:r>
            <a:endParaRPr lang="zh-CN" altLang="en-US" sz="1100" dirty="0">
              <a:solidFill>
                <a:schemeClr val="bg1">
                  <a:lumMod val="75000"/>
                </a:schemeClr>
              </a:solidFill>
              <a:latin typeface="HelveticaNeueLT Pro 76 BdIt" panose="020B0804020202090204" pitchFamily="34" charset="0"/>
              <a:ea typeface="Hiragino Sans GB W3" panose="020B0300000000000000" pitchFamily="34" charset="-122"/>
            </a:endParaRPr>
          </a:p>
        </p:txBody>
      </p:sp>
      <p:pic>
        <p:nvPicPr>
          <p:cNvPr id="79" name="图片 7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2811053"/>
            <a:ext cx="8448672" cy="4046947"/>
          </a:xfrm>
          <a:prstGeom prst="rect">
            <a:avLst/>
          </a:prstGeom>
        </p:spPr>
      </p:pic>
      <p:grpSp>
        <p:nvGrpSpPr>
          <p:cNvPr id="81" name="组合 80"/>
          <p:cNvGrpSpPr/>
          <p:nvPr/>
        </p:nvGrpSpPr>
        <p:grpSpPr>
          <a:xfrm>
            <a:off x="-2177377" y="4674079"/>
            <a:ext cx="14578046" cy="3912479"/>
            <a:chOff x="-3596421" y="4395974"/>
            <a:chExt cx="12964289" cy="3912479"/>
          </a:xfrm>
        </p:grpSpPr>
        <p:sp>
          <p:nvSpPr>
            <p:cNvPr id="76" name="任意多边形 75"/>
            <p:cNvSpPr/>
            <p:nvPr/>
          </p:nvSpPr>
          <p:spPr>
            <a:xfrm flipH="1">
              <a:off x="-1693585" y="4395974"/>
              <a:ext cx="11061453" cy="3912479"/>
            </a:xfrm>
            <a:custGeom>
              <a:avLst/>
              <a:gdLst>
                <a:gd name="connsiteX0" fmla="*/ 4599318 w 11061453"/>
                <a:gd name="connsiteY0" fmla="*/ 0 h 3912479"/>
                <a:gd name="connsiteX1" fmla="*/ 0 w 11061453"/>
                <a:gd name="connsiteY1" fmla="*/ 1797041 h 3912479"/>
                <a:gd name="connsiteX2" fmla="*/ 0 w 11061453"/>
                <a:gd name="connsiteY2" fmla="*/ 3912479 h 3912479"/>
                <a:gd name="connsiteX3" fmla="*/ 11061453 w 11061453"/>
                <a:gd name="connsiteY3" fmla="*/ 3912479 h 3912479"/>
                <a:gd name="connsiteX4" fmla="*/ 11061453 w 11061453"/>
                <a:gd name="connsiteY4" fmla="*/ 1665856 h 391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1453" h="3912479">
                  <a:moveTo>
                    <a:pt x="4599318" y="0"/>
                  </a:moveTo>
                  <a:lnTo>
                    <a:pt x="0" y="1797041"/>
                  </a:lnTo>
                  <a:lnTo>
                    <a:pt x="0" y="3912479"/>
                  </a:lnTo>
                  <a:lnTo>
                    <a:pt x="11061453" y="3912479"/>
                  </a:lnTo>
                  <a:lnTo>
                    <a:pt x="11061453" y="1665856"/>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10"/>
            <p:cNvSpPr/>
            <p:nvPr/>
          </p:nvSpPr>
          <p:spPr>
            <a:xfrm rot="20909752" flipH="1">
              <a:off x="-3596421" y="4682127"/>
              <a:ext cx="5777809"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flipH="1">
              <a:off x="1282740" y="4398958"/>
              <a:ext cx="6389591" cy="3670924"/>
            </a:xfrm>
            <a:custGeom>
              <a:avLst/>
              <a:gdLst>
                <a:gd name="connsiteX0" fmla="*/ 2907147 w 6389591"/>
                <a:gd name="connsiteY0" fmla="*/ 0 h 3670924"/>
                <a:gd name="connsiteX1" fmla="*/ 2888807 w 6389591"/>
                <a:gd name="connsiteY1" fmla="*/ 3756 h 3670924"/>
                <a:gd name="connsiteX2" fmla="*/ 0 w 6389591"/>
                <a:gd name="connsiteY2" fmla="*/ 1129779 h 3670924"/>
                <a:gd name="connsiteX3" fmla="*/ 0 w 6389591"/>
                <a:gd name="connsiteY3" fmla="*/ 1187282 h 3670924"/>
                <a:gd name="connsiteX4" fmla="*/ 1866247 w 6389591"/>
                <a:gd name="connsiteY4" fmla="*/ 3670924 h 3670924"/>
                <a:gd name="connsiteX5" fmla="*/ 6389591 w 6389591"/>
                <a:gd name="connsiteY5" fmla="*/ 3670924 h 367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9591" h="3670924">
                  <a:moveTo>
                    <a:pt x="2907147" y="0"/>
                  </a:moveTo>
                  <a:lnTo>
                    <a:pt x="2888807" y="3756"/>
                  </a:lnTo>
                  <a:lnTo>
                    <a:pt x="0" y="1129779"/>
                  </a:lnTo>
                  <a:lnTo>
                    <a:pt x="0" y="1187282"/>
                  </a:lnTo>
                  <a:lnTo>
                    <a:pt x="1866247" y="3670924"/>
                  </a:lnTo>
                  <a:lnTo>
                    <a:pt x="6389591" y="3670924"/>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等腰三角形 19"/>
            <p:cNvSpPr/>
            <p:nvPr/>
          </p:nvSpPr>
          <p:spPr>
            <a:xfrm rot="20650787" flipH="1">
              <a:off x="-2247588" y="5468270"/>
              <a:ext cx="6411099"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矩形 105">
            <a:hlinkClick r:id="" action="ppaction://noaction"/>
          </p:cNvPr>
          <p:cNvSpPr>
            <a:spLocks noChangeArrowheads="1"/>
          </p:cNvSpPr>
          <p:nvPr/>
        </p:nvSpPr>
        <p:spPr bwMode="auto">
          <a:xfrm>
            <a:off x="4813171" y="5271779"/>
            <a:ext cx="3692792" cy="701731"/>
          </a:xfrm>
          <a:prstGeom prst="rect">
            <a:avLst/>
          </a:prstGeom>
        </p:spPr>
        <p:txBody>
          <a:bodyPr wrap="square">
            <a:spAutoFit/>
          </a:bodyPr>
          <a:lstStyle/>
          <a:p>
            <a:pPr algn="r">
              <a:lnSpc>
                <a:spcPct val="110000"/>
              </a:lnSpc>
              <a:spcBef>
                <a:spcPct val="0"/>
              </a:spcBef>
              <a:buFont typeface="Arial" panose="020B0604020202020204" pitchFamily="34" charset="0"/>
              <a:buNone/>
            </a:pPr>
            <a:r>
              <a:rPr lang="en-US" altLang="zh-CN" sz="36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THANK YOU</a:t>
            </a:r>
            <a:endParaRPr lang="zh-CN" altLang="en-US" sz="36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pic>
        <p:nvPicPr>
          <p:cNvPr id="88" name="图片 8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387037" y="6068781"/>
            <a:ext cx="458892" cy="459178"/>
          </a:xfrm>
          <a:prstGeom prst="rect">
            <a:avLst/>
          </a:prstGeom>
          <a:effectLst/>
        </p:spPr>
      </p:pic>
      <p:pic>
        <p:nvPicPr>
          <p:cNvPr id="89" name="图片 88"/>
          <p:cNvPicPr>
            <a:picLocks noChangeAspect="1"/>
          </p:cNvPicPr>
          <p:nvPr/>
        </p:nvPicPr>
        <p:blipFill rotWithShape="1">
          <a:blip r:embed="rId9" cstate="print">
            <a:extLst>
              <a:ext uri="{28A0092B-C50C-407E-A947-70E740481C1C}">
                <a14:useLocalDpi xmlns:a14="http://schemas.microsoft.com/office/drawing/2010/main" xmlns="" val="0"/>
              </a:ext>
            </a:extLst>
          </a:blip>
          <a:srcRect b="25735"/>
          <a:stretch/>
        </p:blipFill>
        <p:spPr>
          <a:xfrm>
            <a:off x="6806236" y="6111175"/>
            <a:ext cx="1760546" cy="418407"/>
          </a:xfrm>
          <a:prstGeom prst="rect">
            <a:avLst/>
          </a:prstGeom>
          <a:effectLst>
            <a:outerShdw blurRad="38100" dist="12700" dir="2700000" algn="tl" rotWithShape="0">
              <a:prstClr val="black">
                <a:alpha val="40000"/>
              </a:prstClr>
            </a:outerShdw>
          </a:effectLst>
        </p:spPr>
      </p:pic>
      <p:cxnSp>
        <p:nvCxnSpPr>
          <p:cNvPr id="90" name="直接连接符 89"/>
          <p:cNvCxnSpPr/>
          <p:nvPr/>
        </p:nvCxnSpPr>
        <p:spPr>
          <a:xfrm>
            <a:off x="6380473" y="5934156"/>
            <a:ext cx="2050833" cy="0"/>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958274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2" cstate="print">
            <a:extLst>
              <a:ext uri="{28A0092B-C50C-407E-A947-70E740481C1C}">
                <a14:useLocalDpi xmlns:a14="http://schemas.microsoft.com/office/drawing/2010/main" xmlns="" val="0"/>
              </a:ext>
            </a:extLst>
          </a:blip>
          <a:srcRect t="23095"/>
          <a:stretch/>
        </p:blipFill>
        <p:spPr>
          <a:xfrm flipH="1">
            <a:off x="466309" y="-51954"/>
            <a:ext cx="9144000" cy="2356095"/>
          </a:xfrm>
          <a:prstGeom prst="rect">
            <a:avLst/>
          </a:prstGeom>
        </p:spPr>
      </p:pic>
      <p:pic>
        <p:nvPicPr>
          <p:cNvPr id="40" name="图片 39"/>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466309" y="-151151"/>
            <a:ext cx="9144000" cy="3148088"/>
          </a:xfrm>
          <a:prstGeom prst="rect">
            <a:avLst/>
          </a:prstGeom>
        </p:spPr>
      </p:pic>
      <p:pic>
        <p:nvPicPr>
          <p:cNvPr id="41" name="图片 40" descr="未标题-3.png"/>
          <p:cNvPicPr>
            <a:picLocks noChangeAspect="1"/>
          </p:cNvPicPr>
          <p:nvPr/>
        </p:nvPicPr>
        <p:blipFill>
          <a:blip r:embed="rId5" cstate="print"/>
          <a:stretch>
            <a:fillRect/>
          </a:stretch>
        </p:blipFill>
        <p:spPr>
          <a:xfrm flipH="1">
            <a:off x="466310" y="59177"/>
            <a:ext cx="9143999" cy="2931226"/>
          </a:xfrm>
          <a:prstGeom prst="rect">
            <a:avLst/>
          </a:prstGeom>
        </p:spPr>
      </p:pic>
      <p:sp>
        <p:nvSpPr>
          <p:cNvPr id="63" name="矩形 62"/>
          <p:cNvSpPr/>
          <p:nvPr/>
        </p:nvSpPr>
        <p:spPr>
          <a:xfrm flipH="1">
            <a:off x="466309" y="-28508"/>
            <a:ext cx="9178033" cy="4190706"/>
          </a:xfrm>
          <a:prstGeom prst="rect">
            <a:avLst/>
          </a:prstGeom>
          <a:gradFill flip="none" rotWithShape="1">
            <a:gsLst>
              <a:gs pos="19000">
                <a:schemeClr val="bg1">
                  <a:alpha val="0"/>
                </a:schemeClr>
              </a:gs>
              <a:gs pos="67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6" cstate="print">
            <a:extLst>
              <a:ext uri="{BEBA8EAE-BF5A-486C-A8C5-ECC9F3942E4B}">
                <a14:imgProps xmlns:a14="http://schemas.microsoft.com/office/drawing/2010/main" xmlns="">
                  <a14:imgLayer r:embed="rId7">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2919701" y="776268"/>
            <a:ext cx="9661150" cy="6440767"/>
          </a:xfrm>
          <a:prstGeom prst="rect">
            <a:avLst/>
          </a:prstGeom>
        </p:spPr>
      </p:pic>
      <p:sp>
        <p:nvSpPr>
          <p:cNvPr id="52" name="任意多边形 51"/>
          <p:cNvSpPr/>
          <p:nvPr/>
        </p:nvSpPr>
        <p:spPr>
          <a:xfrm flipH="1">
            <a:off x="-254835" y="4360859"/>
            <a:ext cx="10347324"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rot="20909752" flipH="1">
            <a:off x="-1825407"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flipH="1">
            <a:off x="2738755" y="4398958"/>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19"/>
          <p:cNvSpPr/>
          <p:nvPr/>
        </p:nvSpPr>
        <p:spPr>
          <a:xfrm rot="20650787" flipH="1">
            <a:off x="-563655" y="5396525"/>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105">
            <a:hlinkClick r:id="" action="ppaction://noaction"/>
          </p:cNvPr>
          <p:cNvSpPr>
            <a:spLocks noChangeArrowheads="1"/>
          </p:cNvSpPr>
          <p:nvPr/>
        </p:nvSpPr>
        <p:spPr bwMode="auto">
          <a:xfrm>
            <a:off x="5211081" y="5271779"/>
            <a:ext cx="3692792" cy="701731"/>
          </a:xfrm>
          <a:prstGeom prst="rect">
            <a:avLst/>
          </a:prstGeom>
        </p:spPr>
        <p:txBody>
          <a:bodyPr wrap="square">
            <a:spAutoFit/>
          </a:bodyPr>
          <a:lstStyle/>
          <a:p>
            <a:pPr>
              <a:lnSpc>
                <a:spcPct val="110000"/>
              </a:lnSpc>
              <a:spcBef>
                <a:spcPct val="0"/>
              </a:spcBef>
              <a:buFont typeface="Arial" panose="020B0604020202020204" pitchFamily="34" charset="0"/>
              <a:buNone/>
            </a:pPr>
            <a:r>
              <a:rPr lang="en-US" altLang="zh-CN" sz="36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CUPT AT A GLANCE</a:t>
            </a:r>
            <a:endParaRPr lang="zh-CN" altLang="en-US" sz="36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pic>
        <p:nvPicPr>
          <p:cNvPr id="35" name="图片 3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371312" y="5954481"/>
            <a:ext cx="458892" cy="459178"/>
          </a:xfrm>
          <a:prstGeom prst="rect">
            <a:avLst/>
          </a:prstGeom>
          <a:effectLst/>
        </p:spPr>
      </p:pic>
      <p:cxnSp>
        <p:nvCxnSpPr>
          <p:cNvPr id="37" name="直接连接符 36"/>
          <p:cNvCxnSpPr/>
          <p:nvPr/>
        </p:nvCxnSpPr>
        <p:spPr>
          <a:xfrm>
            <a:off x="5321508" y="5934156"/>
            <a:ext cx="3408273" cy="0"/>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76" name="矩形 41" hidden="1"/>
          <p:cNvSpPr/>
          <p:nvPr/>
        </p:nvSpPr>
        <p:spPr>
          <a:xfrm>
            <a:off x="388832" y="685104"/>
            <a:ext cx="5726426" cy="1569660"/>
          </a:xfrm>
          <a:prstGeom prst="rect">
            <a:avLst/>
          </a:prstGeom>
        </p:spPr>
        <p:txBody>
          <a:bodyPr wrap="square">
            <a:spAutoFit/>
          </a:bodyPr>
          <a:lstStyle/>
          <a:p>
            <a:pPr>
              <a:spcBef>
                <a:spcPct val="0"/>
              </a:spcBef>
              <a:buNone/>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Chongqing University of Post and Telecommunications (CQUPT), founded in 1950, is a key university that has been blue-printed and heavily supported by the State. It has grown into a prominent university and is acknowledged by its excellence in the field of information industry both within and outside China.</a:t>
            </a:r>
            <a:endParaRPr lang="zh-CN" altLang="en-US"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宋体" panose="02010600030101010101" pitchFamily="2" charset="-122"/>
            </a:endParaRPr>
          </a:p>
        </p:txBody>
      </p:sp>
      <p:sp>
        <p:nvSpPr>
          <p:cNvPr id="42" name="矩形 22"/>
          <p:cNvSpPr>
            <a:spLocks noChangeArrowheads="1"/>
          </p:cNvSpPr>
          <p:nvPr/>
        </p:nvSpPr>
        <p:spPr bwMode="auto">
          <a:xfrm>
            <a:off x="344790" y="725845"/>
            <a:ext cx="8109632" cy="1274195"/>
          </a:xfrm>
          <a:prstGeom prst="rect">
            <a:avLst/>
          </a:prstGeom>
          <a:extLst/>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Chongqing University of Post and Telecommunications (CQUPT), founded in 1950, is a key university that has been blue-printed and heavily supported by the State</a:t>
            </a:r>
            <a:r>
              <a:rPr lang="en-US" altLang="zh-CN" sz="16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a:t>
            </a:r>
          </a:p>
          <a:p>
            <a:pPr>
              <a:lnSpc>
                <a:spcPct val="120000"/>
              </a:lnSpc>
            </a:pPr>
            <a:r>
              <a:rPr lang="en-US" altLang="zh-CN" sz="16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It </a:t>
            </a: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has grown into a prominent university and is acknowledged by its excellence in the field of information industry both within and outside China.</a:t>
            </a:r>
            <a:endParaRPr lang="zh-CN" altLang="en-US"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sym typeface="宋体" panose="02010600030101010101" pitchFamily="2" charset="-122"/>
            </a:endParaRPr>
          </a:p>
        </p:txBody>
      </p:sp>
      <p:pic>
        <p:nvPicPr>
          <p:cNvPr id="48" name="图片 4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51101" y="2157947"/>
            <a:ext cx="1834900" cy="1048952"/>
          </a:xfrm>
          <a:prstGeom prst="rect">
            <a:avLst/>
          </a:prstGeom>
          <a:noFill/>
          <a:ln w="28575" cap="sq" cmpd="sng">
            <a:solidFill>
              <a:schemeClr val="bg1">
                <a:lumMod val="85000"/>
              </a:schemeClr>
            </a:solidFill>
            <a:miter lim="800000"/>
            <a:headEnd/>
            <a:tailEnd/>
          </a:ln>
        </p:spPr>
      </p:pic>
    </p:spTree>
    <p:extLst>
      <p:ext uri="{BB962C8B-B14F-4D97-AF65-F5344CB8AC3E}">
        <p14:creationId xmlns:p14="http://schemas.microsoft.com/office/powerpoint/2010/main" xmlns="" val="31399365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childTnLst>
                                </p:cTn>
                              </p:par>
                              <p:par>
                                <p:cTn id="8" presetID="42" presetClass="path" presetSubtype="0" accel="50000" decel="50000" fill="hold" nodeType="withEffect">
                                  <p:stCondLst>
                                    <p:cond delay="0"/>
                                  </p:stCondLst>
                                  <p:childTnLst>
                                    <p:animMotion origin="layout" path="M 5.55556E-7 1.11111E-6 L 5.55556E-7 0.0588 " pathEditMode="relative" rAng="0" ptsTypes="AA">
                                      <p:cBhvr>
                                        <p:cTn id="9" dur="1500" spd="-100000" fill="hold"/>
                                        <p:tgtEl>
                                          <p:spTgt spid="13"/>
                                        </p:tgtEl>
                                        <p:attrNameLst>
                                          <p:attrName>ppt_x</p:attrName>
                                          <p:attrName>ppt_y</p:attrName>
                                        </p:attrNameLst>
                                      </p:cBhvr>
                                      <p:rCtr x="0" y="2940"/>
                                    </p:animMotion>
                                  </p:childTnLst>
                                </p:cTn>
                              </p:par>
                              <p:par>
                                <p:cTn id="10" presetID="10" presetClass="entr" presetSubtype="0" fill="hold" nodeType="withEffect">
                                  <p:stCondLst>
                                    <p:cond delay="25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25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1000"/>
                                        <p:tgtEl>
                                          <p:spTgt spid="5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1000"/>
                                        <p:tgtEl>
                                          <p:spTgt spid="52"/>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1250"/>
                                        <p:tgtEl>
                                          <p:spTgt spid="60"/>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10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10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42"/>
                                        </p:tgtEl>
                                        <p:attrNameLst>
                                          <p:attrName>style.visibility</p:attrName>
                                        </p:attrNameLst>
                                      </p:cBhvr>
                                      <p:to>
                                        <p:strVal val="visible"/>
                                      </p:to>
                                    </p:set>
                                    <p:anim calcmode="lin" valueType="num">
                                      <p:cBhvr>
                                        <p:cTn id="36" dur="1000" fill="hold"/>
                                        <p:tgtEl>
                                          <p:spTgt spid="42"/>
                                        </p:tgtEl>
                                        <p:attrNameLst>
                                          <p:attrName>ppt_w</p:attrName>
                                        </p:attrNameLst>
                                      </p:cBhvr>
                                      <p:tavLst>
                                        <p:tav tm="0">
                                          <p:val>
                                            <p:fltVal val="0"/>
                                          </p:val>
                                        </p:tav>
                                        <p:tav tm="100000">
                                          <p:val>
                                            <p:strVal val="#ppt_w"/>
                                          </p:val>
                                        </p:tav>
                                      </p:tavLst>
                                    </p:anim>
                                    <p:anim calcmode="lin" valueType="num">
                                      <p:cBhvr>
                                        <p:cTn id="37" dur="1000" fill="hold"/>
                                        <p:tgtEl>
                                          <p:spTgt spid="42"/>
                                        </p:tgtEl>
                                        <p:attrNameLst>
                                          <p:attrName>ppt_h</p:attrName>
                                        </p:attrNameLst>
                                      </p:cBhvr>
                                      <p:tavLst>
                                        <p:tav tm="0">
                                          <p:val>
                                            <p:fltVal val="0"/>
                                          </p:val>
                                        </p:tav>
                                        <p:tav tm="100000">
                                          <p:val>
                                            <p:strVal val="#ppt_h"/>
                                          </p:val>
                                        </p:tav>
                                      </p:tavLst>
                                    </p:anim>
                                    <p:animEffect transition="in" filter="fade">
                                      <p:cBhvr>
                                        <p:cTn id="38" dur="1000"/>
                                        <p:tgtEl>
                                          <p:spTgt spid="42"/>
                                        </p:tgtEl>
                                      </p:cBhvr>
                                    </p:animEffect>
                                  </p:childTnLst>
                                </p:cTn>
                              </p:par>
                              <p:par>
                                <p:cTn id="39" presetID="35" presetClass="path" presetSubtype="0" accel="50000" decel="50000" fill="hold" grpId="1" nodeType="withEffect">
                                  <p:stCondLst>
                                    <p:cond delay="500"/>
                                  </p:stCondLst>
                                  <p:childTnLst>
                                    <p:animMotion origin="layout" path="M 3.61111E-6 -1.11111E-6 L 0.50625 -1.11111E-6 " pathEditMode="relative" rAng="0" ptsTypes="AA">
                                      <p:cBhvr>
                                        <p:cTn id="40" dur="1500" spd="-100000" fill="hold"/>
                                        <p:tgtEl>
                                          <p:spTgt spid="42"/>
                                        </p:tgtEl>
                                        <p:attrNameLst>
                                          <p:attrName>ppt_x</p:attrName>
                                          <p:attrName>ppt_y</p:attrName>
                                        </p:attrNameLst>
                                      </p:cBhvr>
                                      <p:rCtr x="25313" y="0"/>
                                    </p:animMotion>
                                  </p:childTnLst>
                                </p:cTn>
                              </p:par>
                              <p:par>
                                <p:cTn id="41" presetID="10" presetClass="entr" presetSubtype="0" fill="hold" nodeType="withEffect">
                                  <p:stCondLst>
                                    <p:cond delay="175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0" grpId="0" animBg="1"/>
      <p:bldP spid="53" grpId="0" animBg="1"/>
      <p:bldP spid="56" grpId="0" animBg="1"/>
      <p:bldP spid="34" grpId="0"/>
      <p:bldP spid="42" grpId="0"/>
      <p:bldP spid="4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a:blip r:embed="rId2">
            <a:extLst>
              <a:ext uri="{28A0092B-C50C-407E-A947-70E740481C1C}">
                <a14:useLocalDpi xmlns:a14="http://schemas.microsoft.com/office/drawing/2010/main" xmlns="" val="0"/>
              </a:ext>
            </a:extLst>
          </a:blip>
          <a:srcRect t="16503" r="122" b="11165"/>
          <a:stretch>
            <a:fillRect/>
          </a:stretch>
        </p:blipFill>
        <p:spPr>
          <a:xfrm>
            <a:off x="-13855" y="-12901"/>
            <a:ext cx="6873217" cy="2736686"/>
          </a:xfrm>
          <a:custGeom>
            <a:avLst/>
            <a:gdLst>
              <a:gd name="connsiteX0" fmla="*/ 0 w 6873217"/>
              <a:gd name="connsiteY0" fmla="*/ 0 h 2736686"/>
              <a:gd name="connsiteX1" fmla="*/ 4761197 w 6873217"/>
              <a:gd name="connsiteY1" fmla="*/ 0 h 2736686"/>
              <a:gd name="connsiteX2" fmla="*/ 6873217 w 6873217"/>
              <a:gd name="connsiteY2" fmla="*/ 2001586 h 2736686"/>
              <a:gd name="connsiteX3" fmla="*/ 0 w 6873217"/>
              <a:gd name="connsiteY3" fmla="*/ 2736686 h 2736686"/>
            </a:gdLst>
            <a:ahLst/>
            <a:cxnLst>
              <a:cxn ang="0">
                <a:pos x="connsiteX0" y="connsiteY0"/>
              </a:cxn>
              <a:cxn ang="0">
                <a:pos x="connsiteX1" y="connsiteY1"/>
              </a:cxn>
              <a:cxn ang="0">
                <a:pos x="connsiteX2" y="connsiteY2"/>
              </a:cxn>
              <a:cxn ang="0">
                <a:pos x="connsiteX3" y="connsiteY3"/>
              </a:cxn>
            </a:cxnLst>
            <a:rect l="l" t="t" r="r" b="b"/>
            <a:pathLst>
              <a:path w="6873217" h="2736686">
                <a:moveTo>
                  <a:pt x="0" y="0"/>
                </a:moveTo>
                <a:lnTo>
                  <a:pt x="4761197" y="0"/>
                </a:lnTo>
                <a:lnTo>
                  <a:pt x="6873217" y="2001586"/>
                </a:lnTo>
                <a:lnTo>
                  <a:pt x="0" y="2736686"/>
                </a:lnTo>
                <a:close/>
              </a:path>
            </a:pathLst>
          </a:custGeom>
        </p:spPr>
      </p:pic>
      <p:sp>
        <p:nvSpPr>
          <p:cNvPr id="15" name="灯片编号占位符 4"/>
          <p:cNvSpPr>
            <a:spLocks noGrp="1"/>
          </p:cNvSpPr>
          <p:nvPr>
            <p:ph type="sldNum" sz="quarter" idx="12"/>
          </p:nvPr>
        </p:nvSpPr>
        <p:spPr>
          <a:xfrm>
            <a:off x="3103418" y="14710641"/>
            <a:ext cx="2133600" cy="365125"/>
          </a:xfrm>
        </p:spPr>
        <p:txBody>
          <a:bodyPr/>
          <a:lstStyle/>
          <a:p>
            <a:pPr>
              <a:defRPr/>
            </a:pPr>
            <a:fld id="{EDA6B4C4-3248-4033-8438-47E69D0BC68A}" type="slidenum">
              <a:rPr lang="zh-CN" altLang="en-US"/>
              <a:pPr>
                <a:defRPr/>
              </a:pPr>
              <a:t>4</a:t>
            </a:fld>
            <a:endParaRPr lang="zh-CN" altLang="en-US" sz="1800">
              <a:solidFill>
                <a:schemeClr val="tx1"/>
              </a:solidFill>
              <a:latin typeface="Arial" panose="020B0604020202020204" pitchFamily="34" charset="0"/>
              <a:ea typeface="宋体" panose="02010600030101010101" pitchFamily="2" charset="-122"/>
            </a:endParaRPr>
          </a:p>
        </p:txBody>
      </p:sp>
      <p:pic>
        <p:nvPicPr>
          <p:cNvPr id="6154" name="Picture 17" descr="C:\Users\VAIO\Desktop\国际处外事宣传ppt(12-11-26)\学校介绍PPT\重庆渝中半岛.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23052" y="5122231"/>
            <a:ext cx="2066410"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18" name="任意多边形 17"/>
          <p:cNvSpPr/>
          <p:nvPr/>
        </p:nvSpPr>
        <p:spPr>
          <a:xfrm rot="12643459" flipH="1">
            <a:off x="4390570" y="-408272"/>
            <a:ext cx="7911298" cy="3036099"/>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12643459" flipH="1">
            <a:off x="5486170" y="-535817"/>
            <a:ext cx="4569920" cy="280669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19"/>
          <p:cNvSpPr/>
          <p:nvPr/>
        </p:nvSpPr>
        <p:spPr>
          <a:xfrm rot="11694246" flipH="1">
            <a:off x="7791514" y="970197"/>
            <a:ext cx="4585303" cy="1865016"/>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838974" y="158992"/>
            <a:ext cx="3046578" cy="1040285"/>
            <a:chOff x="5838974" y="158992"/>
            <a:chExt cx="3046578" cy="1040285"/>
          </a:xfrm>
        </p:grpSpPr>
        <p:pic>
          <p:nvPicPr>
            <p:cNvPr id="30" name="图片 2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80771" y="426586"/>
              <a:ext cx="504781" cy="505096"/>
            </a:xfrm>
            <a:prstGeom prst="rect">
              <a:avLst/>
            </a:prstGeom>
            <a:effectLst/>
          </p:spPr>
        </p:pic>
        <p:cxnSp>
          <p:nvCxnSpPr>
            <p:cNvPr id="31" name="直接连接符 30"/>
            <p:cNvCxnSpPr/>
            <p:nvPr/>
          </p:nvCxnSpPr>
          <p:spPr>
            <a:xfrm>
              <a:off x="8190532" y="368846"/>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32" name="矩形 105">
              <a:hlinkClick r:id="" action="ppaction://noaction"/>
            </p:cNvPr>
            <p:cNvSpPr>
              <a:spLocks noChangeArrowheads="1"/>
            </p:cNvSpPr>
            <p:nvPr/>
          </p:nvSpPr>
          <p:spPr bwMode="auto">
            <a:xfrm>
              <a:off x="5838974" y="158992"/>
              <a:ext cx="2234860" cy="1040285"/>
            </a:xfrm>
            <a:prstGeom prst="rect">
              <a:avLst/>
            </a:prstGeom>
          </p:spPr>
          <p:txBody>
            <a:bodyPr wrap="square">
              <a:spAutoFit/>
            </a:bodyPr>
            <a:lstStyle/>
            <a:p>
              <a:pPr algn="r">
                <a:lnSpc>
                  <a:spcPct val="110000"/>
                </a:lnSpc>
                <a:spcBef>
                  <a:spcPct val="0"/>
                </a:spcBef>
                <a:buFont typeface="Arial" panose="020B0604020202020204" pitchFamily="34" charset="0"/>
                <a:buNone/>
              </a:pPr>
              <a:r>
                <a:rPr lang="en-US" altLang="zh-CN"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CUPT AT A GLANCE</a:t>
              </a:r>
              <a:endParaRPr lang="zh-CN" altLang="en-US"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grpSp>
      <p:sp>
        <p:nvSpPr>
          <p:cNvPr id="6149" name="矩形 22"/>
          <p:cNvSpPr>
            <a:spLocks noChangeArrowheads="1"/>
          </p:cNvSpPr>
          <p:nvPr/>
        </p:nvSpPr>
        <p:spPr bwMode="auto">
          <a:xfrm>
            <a:off x="254538" y="2819074"/>
            <a:ext cx="8631014" cy="2197525"/>
          </a:xfrm>
          <a:prstGeom prst="rect">
            <a:avLst/>
          </a:prstGeom>
          <a:extLst/>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Facts &amp; Figures</a:t>
            </a:r>
            <a:endParaRPr lang="zh-CN"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1 campus locates in scenic resort and covers area of 680 acres;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24,000 full-time students, including 3,000 postgraduates;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More than 2,000 faculty members, including 160 professors, 400 associate professors,30visiting or part-time professors from overseas;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14 schools,47 undergraduate programs, 38 master programs, 2PhD programs;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21 key laboratories, over 600 ongoing scientific research projects at national level, and ¥660 million RMB budget for research in recent 3 years;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p:txBody>
      </p:sp>
      <p:pic>
        <p:nvPicPr>
          <p:cNvPr id="6151" name="Picture 17" descr="C:\Users\VAIO\Desktop\国际处外事宣传ppt(12-11-26)\学校介绍PPT\重庆渝中半岛.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54626" y="5122231"/>
            <a:ext cx="2064906"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6153" name="Picture 17" descr="C:\Users\VAIO\Desktop\国际处外事宣传ppt(12-11-26)\学校介绍PPT\重庆渝中半岛.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22615" y="5122231"/>
            <a:ext cx="2128492"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6157" name="Picture 17" descr="C:\Users\VAIO\Desktop\国际处外事宣传ppt(12-11-26)\学校介绍PPT\重庆渝中半岛.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4538" y="5122231"/>
            <a:ext cx="2064558"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26047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750"/>
                                        <p:tgtEl>
                                          <p:spTgt spid="18"/>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750"/>
                                        <p:tgtEl>
                                          <p:spTgt spid="20"/>
                                        </p:tgtEl>
                                      </p:cBhvr>
                                    </p:animEffect>
                                  </p:childTnLst>
                                </p:cTn>
                              </p:par>
                              <p:par>
                                <p:cTn id="14" presetID="22" presetClass="entr" presetSubtype="2" fill="hold" nodeType="withEffect">
                                  <p:stCondLst>
                                    <p:cond delay="250"/>
                                  </p:stCondLst>
                                  <p:childTnLst>
                                    <p:set>
                                      <p:cBhvr>
                                        <p:cTn id="15" dur="1" fill="hold">
                                          <p:stCondLst>
                                            <p:cond delay="0"/>
                                          </p:stCondLst>
                                        </p:cTn>
                                        <p:tgtEl>
                                          <p:spTgt spid="41"/>
                                        </p:tgtEl>
                                        <p:attrNameLst>
                                          <p:attrName>style.visibility</p:attrName>
                                        </p:attrNameLst>
                                      </p:cBhvr>
                                      <p:to>
                                        <p:strVal val="visible"/>
                                      </p:to>
                                    </p:set>
                                    <p:animEffect transition="in" filter="wipe(right)">
                                      <p:cBhvr>
                                        <p:cTn id="16" dur="750"/>
                                        <p:tgtEl>
                                          <p:spTgt spid="41"/>
                                        </p:tgtEl>
                                      </p:cBhvr>
                                    </p:animEffect>
                                  </p:childTnLst>
                                </p:cTn>
                              </p:par>
                              <p:par>
                                <p:cTn id="17" presetID="10" presetClass="entr" presetSubtype="0" fill="hold" nodeType="with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6149"/>
                                        </p:tgtEl>
                                        <p:attrNameLst>
                                          <p:attrName>style.visibility</p:attrName>
                                        </p:attrNameLst>
                                      </p:cBhvr>
                                      <p:to>
                                        <p:strVal val="visible"/>
                                      </p:to>
                                    </p:set>
                                    <p:animEffect transition="in" filter="fade">
                                      <p:cBhvr>
                                        <p:cTn id="22" dur="1500"/>
                                        <p:tgtEl>
                                          <p:spTgt spid="6149"/>
                                        </p:tgtEl>
                                      </p:cBhvr>
                                    </p:animEffect>
                                  </p:childTnLst>
                                </p:cTn>
                              </p:par>
                              <p:par>
                                <p:cTn id="23" presetID="42" presetClass="path" presetSubtype="0" accel="50000" decel="50000" fill="hold" grpId="1" nodeType="withEffect">
                                  <p:stCondLst>
                                    <p:cond delay="500"/>
                                  </p:stCondLst>
                                  <p:childTnLst>
                                    <p:animMotion origin="layout" path="M -2.77778E-6 3.7037E-6 L -2.77778E-6 -0.04445 " pathEditMode="relative" rAng="0" ptsTypes="AA">
                                      <p:cBhvr>
                                        <p:cTn id="24" dur="1500" spd="-100000" fill="hold"/>
                                        <p:tgtEl>
                                          <p:spTgt spid="6149"/>
                                        </p:tgtEl>
                                        <p:attrNameLst>
                                          <p:attrName>ppt_x</p:attrName>
                                          <p:attrName>ppt_y</p:attrName>
                                        </p:attrNameLst>
                                      </p:cBhvr>
                                      <p:rCtr x="0" y="-2222"/>
                                    </p:animMotion>
                                  </p:childTnLst>
                                </p:cTn>
                              </p:par>
                              <p:par>
                                <p:cTn id="25" presetID="10" presetClass="entr" presetSubtype="0" fill="hold" nodeType="withEffect">
                                  <p:stCondLst>
                                    <p:cond delay="750"/>
                                  </p:stCondLst>
                                  <p:childTnLst>
                                    <p:set>
                                      <p:cBhvr>
                                        <p:cTn id="26" dur="1" fill="hold">
                                          <p:stCondLst>
                                            <p:cond delay="0"/>
                                          </p:stCondLst>
                                        </p:cTn>
                                        <p:tgtEl>
                                          <p:spTgt spid="6157"/>
                                        </p:tgtEl>
                                        <p:attrNameLst>
                                          <p:attrName>style.visibility</p:attrName>
                                        </p:attrNameLst>
                                      </p:cBhvr>
                                      <p:to>
                                        <p:strVal val="visible"/>
                                      </p:to>
                                    </p:set>
                                    <p:animEffect transition="in" filter="fade">
                                      <p:cBhvr>
                                        <p:cTn id="27" dur="1000"/>
                                        <p:tgtEl>
                                          <p:spTgt spid="6157"/>
                                        </p:tgtEl>
                                      </p:cBhvr>
                                    </p:animEffect>
                                  </p:childTnLst>
                                </p:cTn>
                              </p:par>
                              <p:par>
                                <p:cTn id="28" presetID="42" presetClass="path" presetSubtype="0" accel="50000" decel="50000" fill="hold" nodeType="withEffect">
                                  <p:stCondLst>
                                    <p:cond delay="750"/>
                                  </p:stCondLst>
                                  <p:childTnLst>
                                    <p:animMotion origin="layout" path="M 5E-6 2.22222E-6 L 5E-6 0.03611 " pathEditMode="relative" rAng="0" ptsTypes="AA">
                                      <p:cBhvr>
                                        <p:cTn id="29" dur="1000" spd="-100000" fill="hold"/>
                                        <p:tgtEl>
                                          <p:spTgt spid="6157"/>
                                        </p:tgtEl>
                                        <p:attrNameLst>
                                          <p:attrName>ppt_x</p:attrName>
                                          <p:attrName>ppt_y</p:attrName>
                                        </p:attrNameLst>
                                      </p:cBhvr>
                                      <p:rCtr x="0" y="1806"/>
                                    </p:animMotion>
                                  </p:childTnLst>
                                </p:cTn>
                              </p:par>
                              <p:par>
                                <p:cTn id="30" presetID="10" presetClass="entr" presetSubtype="0" fill="hold" nodeType="withEffect">
                                  <p:stCondLst>
                                    <p:cond delay="1750"/>
                                  </p:stCondLst>
                                  <p:childTnLst>
                                    <p:set>
                                      <p:cBhvr>
                                        <p:cTn id="31" dur="1" fill="hold">
                                          <p:stCondLst>
                                            <p:cond delay="0"/>
                                          </p:stCondLst>
                                        </p:cTn>
                                        <p:tgtEl>
                                          <p:spTgt spid="6153"/>
                                        </p:tgtEl>
                                        <p:attrNameLst>
                                          <p:attrName>style.visibility</p:attrName>
                                        </p:attrNameLst>
                                      </p:cBhvr>
                                      <p:to>
                                        <p:strVal val="visible"/>
                                      </p:to>
                                    </p:set>
                                    <p:animEffect transition="in" filter="fade">
                                      <p:cBhvr>
                                        <p:cTn id="32" dur="1000"/>
                                        <p:tgtEl>
                                          <p:spTgt spid="6153"/>
                                        </p:tgtEl>
                                      </p:cBhvr>
                                    </p:animEffect>
                                  </p:childTnLst>
                                </p:cTn>
                              </p:par>
                              <p:par>
                                <p:cTn id="33" presetID="35" presetClass="path" presetSubtype="0" accel="50000" decel="50000" fill="hold" nodeType="withEffect">
                                  <p:stCondLst>
                                    <p:cond delay="1750"/>
                                  </p:stCondLst>
                                  <p:childTnLst>
                                    <p:animMotion origin="layout" path="M 0 2.22222E-6 L -0.09462 2.22222E-6 " pathEditMode="relative" rAng="0" ptsTypes="AA">
                                      <p:cBhvr>
                                        <p:cTn id="34" dur="1000" spd="-100000" fill="hold"/>
                                        <p:tgtEl>
                                          <p:spTgt spid="6153"/>
                                        </p:tgtEl>
                                        <p:attrNameLst>
                                          <p:attrName>ppt_x</p:attrName>
                                          <p:attrName>ppt_y</p:attrName>
                                        </p:attrNameLst>
                                      </p:cBhvr>
                                      <p:rCtr x="-4740" y="0"/>
                                    </p:animMotion>
                                  </p:childTnLst>
                                </p:cTn>
                              </p:par>
                              <p:par>
                                <p:cTn id="35" presetID="10" presetClass="entr" presetSubtype="0" fill="hold" nodeType="withEffect">
                                  <p:stCondLst>
                                    <p:cond delay="2750"/>
                                  </p:stCondLst>
                                  <p:childTnLst>
                                    <p:set>
                                      <p:cBhvr>
                                        <p:cTn id="36" dur="1" fill="hold">
                                          <p:stCondLst>
                                            <p:cond delay="0"/>
                                          </p:stCondLst>
                                        </p:cTn>
                                        <p:tgtEl>
                                          <p:spTgt spid="6151"/>
                                        </p:tgtEl>
                                        <p:attrNameLst>
                                          <p:attrName>style.visibility</p:attrName>
                                        </p:attrNameLst>
                                      </p:cBhvr>
                                      <p:to>
                                        <p:strVal val="visible"/>
                                      </p:to>
                                    </p:set>
                                    <p:animEffect transition="in" filter="fade">
                                      <p:cBhvr>
                                        <p:cTn id="37" dur="1000"/>
                                        <p:tgtEl>
                                          <p:spTgt spid="6151"/>
                                        </p:tgtEl>
                                      </p:cBhvr>
                                    </p:animEffect>
                                  </p:childTnLst>
                                </p:cTn>
                              </p:par>
                              <p:par>
                                <p:cTn id="38" presetID="35" presetClass="path" presetSubtype="0" accel="50000" decel="50000" fill="hold" nodeType="withEffect">
                                  <p:stCondLst>
                                    <p:cond delay="2750"/>
                                  </p:stCondLst>
                                  <p:childTnLst>
                                    <p:animMotion origin="layout" path="M 0 2.22222E-6 L -0.09462 2.22222E-6 " pathEditMode="relative" rAng="0" ptsTypes="AA">
                                      <p:cBhvr>
                                        <p:cTn id="39" dur="1000" spd="-100000" fill="hold"/>
                                        <p:tgtEl>
                                          <p:spTgt spid="6151"/>
                                        </p:tgtEl>
                                        <p:attrNameLst>
                                          <p:attrName>ppt_x</p:attrName>
                                          <p:attrName>ppt_y</p:attrName>
                                        </p:attrNameLst>
                                      </p:cBhvr>
                                      <p:rCtr x="-4740" y="0"/>
                                    </p:animMotion>
                                  </p:childTnLst>
                                </p:cTn>
                              </p:par>
                              <p:par>
                                <p:cTn id="40" presetID="10" presetClass="entr" presetSubtype="0" fill="hold" nodeType="withEffect">
                                  <p:stCondLst>
                                    <p:cond delay="3750"/>
                                  </p:stCondLst>
                                  <p:childTnLst>
                                    <p:set>
                                      <p:cBhvr>
                                        <p:cTn id="41" dur="1" fill="hold">
                                          <p:stCondLst>
                                            <p:cond delay="0"/>
                                          </p:stCondLst>
                                        </p:cTn>
                                        <p:tgtEl>
                                          <p:spTgt spid="6154"/>
                                        </p:tgtEl>
                                        <p:attrNameLst>
                                          <p:attrName>style.visibility</p:attrName>
                                        </p:attrNameLst>
                                      </p:cBhvr>
                                      <p:to>
                                        <p:strVal val="visible"/>
                                      </p:to>
                                    </p:set>
                                    <p:animEffect transition="in" filter="fade">
                                      <p:cBhvr>
                                        <p:cTn id="42" dur="1000"/>
                                        <p:tgtEl>
                                          <p:spTgt spid="6154"/>
                                        </p:tgtEl>
                                      </p:cBhvr>
                                    </p:animEffect>
                                  </p:childTnLst>
                                </p:cTn>
                              </p:par>
                              <p:par>
                                <p:cTn id="43" presetID="35" presetClass="path" presetSubtype="0" accel="50000" decel="50000" fill="hold" nodeType="withEffect">
                                  <p:stCondLst>
                                    <p:cond delay="3750"/>
                                  </p:stCondLst>
                                  <p:childTnLst>
                                    <p:animMotion origin="layout" path="M 0 2.22222E-6 L -0.09462 2.22222E-6 " pathEditMode="relative" rAng="0" ptsTypes="AA">
                                      <p:cBhvr>
                                        <p:cTn id="44" dur="1000" spd="-100000" fill="hold"/>
                                        <p:tgtEl>
                                          <p:spTgt spid="6154"/>
                                        </p:tgtEl>
                                        <p:attrNameLst>
                                          <p:attrName>ppt_x</p:attrName>
                                          <p:attrName>ppt_y</p:attrName>
                                        </p:attrNameLst>
                                      </p:cBhvr>
                                      <p:rCtr x="-47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6149" grpId="0"/>
      <p:bldP spid="61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2">
            <a:extLst>
              <a:ext uri="{28A0092B-C50C-407E-A947-70E740481C1C}">
                <a14:useLocalDpi xmlns:a14="http://schemas.microsoft.com/office/drawing/2010/main" xmlns="" val="0"/>
              </a:ext>
            </a:extLst>
          </a:blip>
          <a:srcRect r="2736" b="26428"/>
          <a:stretch>
            <a:fillRect/>
          </a:stretch>
        </p:blipFill>
        <p:spPr>
          <a:xfrm>
            <a:off x="0" y="-886677"/>
            <a:ext cx="6862654" cy="3462346"/>
          </a:xfrm>
          <a:custGeom>
            <a:avLst/>
            <a:gdLst>
              <a:gd name="connsiteX0" fmla="*/ 0 w 6862654"/>
              <a:gd name="connsiteY0" fmla="*/ 0 h 3462346"/>
              <a:gd name="connsiteX1" fmla="*/ 3798524 w 6862654"/>
              <a:gd name="connsiteY1" fmla="*/ 0 h 3462346"/>
              <a:gd name="connsiteX2" fmla="*/ 6862654 w 6862654"/>
              <a:gd name="connsiteY2" fmla="*/ 2880628 h 3462346"/>
              <a:gd name="connsiteX3" fmla="*/ 0 w 6862654"/>
              <a:gd name="connsiteY3" fmla="*/ 3462346 h 3462346"/>
            </a:gdLst>
            <a:ahLst/>
            <a:cxnLst>
              <a:cxn ang="0">
                <a:pos x="connsiteX0" y="connsiteY0"/>
              </a:cxn>
              <a:cxn ang="0">
                <a:pos x="connsiteX1" y="connsiteY1"/>
              </a:cxn>
              <a:cxn ang="0">
                <a:pos x="connsiteX2" y="connsiteY2"/>
              </a:cxn>
              <a:cxn ang="0">
                <a:pos x="connsiteX3" y="connsiteY3"/>
              </a:cxn>
            </a:cxnLst>
            <a:rect l="l" t="t" r="r" b="b"/>
            <a:pathLst>
              <a:path w="6862654" h="3462346">
                <a:moveTo>
                  <a:pt x="0" y="0"/>
                </a:moveTo>
                <a:lnTo>
                  <a:pt x="3798524" y="0"/>
                </a:lnTo>
                <a:lnTo>
                  <a:pt x="6862654" y="2880628"/>
                </a:lnTo>
                <a:lnTo>
                  <a:pt x="0" y="3462346"/>
                </a:lnTo>
                <a:close/>
              </a:path>
            </a:pathLst>
          </a:custGeom>
        </p:spPr>
      </p:pic>
      <p:sp>
        <p:nvSpPr>
          <p:cNvPr id="17" name="矩形 22"/>
          <p:cNvSpPr>
            <a:spLocks noChangeArrowheads="1"/>
          </p:cNvSpPr>
          <p:nvPr/>
        </p:nvSpPr>
        <p:spPr bwMode="auto">
          <a:xfrm>
            <a:off x="254538" y="2829643"/>
            <a:ext cx="8631014" cy="1938992"/>
          </a:xfrm>
          <a:prstGeom prst="rect">
            <a:avLst/>
          </a:prstGeom>
          <a:extLst/>
        </p:spPr>
        <p:txBody>
          <a:bodyPr wrap="square">
            <a:spAutoFit/>
          </a:bodyPr>
          <a:lstStyle/>
          <a:p>
            <a:pPr>
              <a:lnSpc>
                <a:spcPct val="120000"/>
              </a:lnSpc>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Facts &amp; Figures</a:t>
            </a:r>
            <a:endParaRPr lang="zh-CN"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Strong collaboration with industry in information technology and mobile communication;</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Incubator for mobile communication technology;</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Over 50 international partner institutions allow students to study dual degree </a:t>
            </a:r>
            <a:r>
              <a:rPr lang="en-US" altLang="zh-CN" sz="1400" dirty="0" smtClean="0">
                <a:solidFill>
                  <a:srgbClr val="4C4C4C"/>
                </a:solidFill>
                <a:latin typeface="HelveticaNeueLT Pro 67 MdCn" panose="020B0606030502030204" pitchFamily="34" charset="0"/>
                <a:ea typeface="Hiragino Sans GB W3" panose="020B0300000000000000" pitchFamily="34" charset="-122"/>
              </a:rPr>
              <a:t>programs, joint </a:t>
            </a:r>
            <a:r>
              <a:rPr lang="en-US" altLang="zh-CN" sz="1400" dirty="0">
                <a:solidFill>
                  <a:srgbClr val="4C4C4C"/>
                </a:solidFill>
                <a:latin typeface="HelveticaNeueLT Pro 67 MdCn" panose="020B0606030502030204" pitchFamily="34" charset="0"/>
                <a:ea typeface="Hiragino Sans GB W3" panose="020B0300000000000000" pitchFamily="34" charset="-122"/>
              </a:rPr>
              <a:t>degree programs, </a:t>
            </a:r>
            <a:r>
              <a:rPr lang="en-US" altLang="zh-CN" sz="1400" dirty="0" smtClean="0">
                <a:solidFill>
                  <a:srgbClr val="4C4C4C"/>
                </a:solidFill>
                <a:latin typeface="HelveticaNeueLT Pro 67 MdCn" panose="020B0606030502030204" pitchFamily="34" charset="0"/>
                <a:ea typeface="Hiragino Sans GB W3" panose="020B0300000000000000" pitchFamily="34" charset="-122"/>
              </a:rPr>
              <a:t>or participate </a:t>
            </a:r>
            <a:r>
              <a:rPr lang="en-US" altLang="zh-CN" sz="1400" dirty="0">
                <a:solidFill>
                  <a:srgbClr val="4C4C4C"/>
                </a:solidFill>
                <a:latin typeface="HelveticaNeueLT Pro 67 MdCn" panose="020B0606030502030204" pitchFamily="34" charset="0"/>
                <a:ea typeface="Hiragino Sans GB W3" panose="020B0300000000000000" pitchFamily="34" charset="-122"/>
              </a:rPr>
              <a:t>in short-term exchange programs;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400 foreign students from over 52 countries have been enrolled and studied degree</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Programs, Chinese language programs, or cultural exchange programs.</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p:txBody>
      </p:sp>
      <p:grpSp>
        <p:nvGrpSpPr>
          <p:cNvPr id="18" name="组合 17"/>
          <p:cNvGrpSpPr/>
          <p:nvPr/>
        </p:nvGrpSpPr>
        <p:grpSpPr>
          <a:xfrm rot="12643459" flipH="1">
            <a:off x="4306294" y="-101518"/>
            <a:ext cx="9112117" cy="3036099"/>
            <a:chOff x="-746124" y="4360859"/>
            <a:chExt cx="11917896" cy="3970967"/>
          </a:xfrm>
        </p:grpSpPr>
        <p:sp>
          <p:nvSpPr>
            <p:cNvPr id="19" name="任意多边形 18"/>
            <p:cNvSpPr/>
            <p:nvPr/>
          </p:nvSpPr>
          <p:spPr>
            <a:xfrm>
              <a:off x="-746124" y="4360859"/>
              <a:ext cx="10347324"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690248">
              <a:off x="5766979"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630532" y="4398958"/>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19"/>
            <p:cNvSpPr/>
            <p:nvPr/>
          </p:nvSpPr>
          <p:spPr>
            <a:xfrm rot="949213">
              <a:off x="3912822" y="5396525"/>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80771" y="426586"/>
            <a:ext cx="504781" cy="505096"/>
          </a:xfrm>
          <a:prstGeom prst="rect">
            <a:avLst/>
          </a:prstGeom>
          <a:effectLst/>
        </p:spPr>
      </p:pic>
      <p:cxnSp>
        <p:nvCxnSpPr>
          <p:cNvPr id="24" name="直接连接符 23"/>
          <p:cNvCxnSpPr/>
          <p:nvPr/>
        </p:nvCxnSpPr>
        <p:spPr>
          <a:xfrm>
            <a:off x="8190532" y="368846"/>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5" name="矩形 105">
            <a:hlinkClick r:id="" action="ppaction://noaction"/>
          </p:cNvPr>
          <p:cNvSpPr>
            <a:spLocks noChangeArrowheads="1"/>
          </p:cNvSpPr>
          <p:nvPr/>
        </p:nvSpPr>
        <p:spPr bwMode="auto">
          <a:xfrm>
            <a:off x="5838974" y="158992"/>
            <a:ext cx="2234860" cy="1040285"/>
          </a:xfrm>
          <a:prstGeom prst="rect">
            <a:avLst/>
          </a:prstGeom>
        </p:spPr>
        <p:txBody>
          <a:bodyPr wrap="square">
            <a:spAutoFit/>
          </a:bodyPr>
          <a:lstStyle/>
          <a:p>
            <a:pPr algn="r">
              <a:lnSpc>
                <a:spcPct val="110000"/>
              </a:lnSpc>
              <a:spcBef>
                <a:spcPct val="0"/>
              </a:spcBef>
              <a:buFont typeface="Arial" panose="020B0604020202020204" pitchFamily="34" charset="0"/>
              <a:buNone/>
            </a:pPr>
            <a:r>
              <a:rPr lang="en-US" altLang="zh-CN"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CUPT AT A GLANCE</a:t>
            </a:r>
            <a:endParaRPr lang="zh-CN" altLang="en-US"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pic>
        <p:nvPicPr>
          <p:cNvPr id="26" name="Picture 17" descr="C:\Users\VAIO\Desktop\国际处外事宣传ppt(12-11-26)\学校介绍PPT\重庆渝中半岛.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23052" y="5122231"/>
            <a:ext cx="2064556"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27" name="Picture 2" descr="H:\PPT照片\美丽校园\可用照片\_MG_1370 副本.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48726" y="5122231"/>
            <a:ext cx="2051999" cy="1368000"/>
          </a:xfrm>
          <a:prstGeom prst="rect">
            <a:avLst/>
          </a:prstGeom>
          <a:noFill/>
          <a:ln w="28575" cap="sq" cmpd="sng">
            <a:solidFill>
              <a:schemeClr val="bg1">
                <a:lumMod val="85000"/>
              </a:schemeClr>
            </a:solidFill>
            <a:miter lim="800000"/>
            <a:headEnd/>
            <a:tailEnd/>
          </a:ln>
        </p:spPr>
      </p:pic>
      <p:pic>
        <p:nvPicPr>
          <p:cNvPr id="28" name="Picture 17" descr="C:\Users\VAIO\Desktop\国际处外事宣传ppt(12-11-26)\学校介绍PPT\重庆渝中半岛.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29241" y="5122231"/>
            <a:ext cx="2065296"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33" name="Picture 17" descr="C:\Users\VAIO\Desktop\国际处外事宣传ppt(12-11-26)\学校介绍PPT\重庆渝中半岛.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4538" y="5122231"/>
            <a:ext cx="2065672" cy="1368000"/>
          </a:xfrm>
          <a:prstGeom prst="rect">
            <a:avLst/>
          </a:prstGeom>
          <a:noFill/>
          <a:ln w="28575" cap="sq" cmpd="sng">
            <a:solidFill>
              <a:schemeClr val="bg1">
                <a:lumMod val="85000"/>
              </a:schemeClr>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132055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2" cstate="print">
            <a:extLst>
              <a:ext uri="{28A0092B-C50C-407E-A947-70E740481C1C}">
                <a14:useLocalDpi xmlns:a14="http://schemas.microsoft.com/office/drawing/2010/main" xmlns="" val="0"/>
              </a:ext>
            </a:extLst>
          </a:blip>
          <a:srcRect l="5261"/>
          <a:stretch>
            <a:fillRect/>
          </a:stretch>
        </p:blipFill>
        <p:spPr>
          <a:xfrm>
            <a:off x="0" y="0"/>
            <a:ext cx="9745784" cy="6858000"/>
          </a:xfrm>
          <a:custGeom>
            <a:avLst/>
            <a:gdLst>
              <a:gd name="connsiteX0" fmla="*/ 0 w 9745784"/>
              <a:gd name="connsiteY0" fmla="*/ 0 h 6858000"/>
              <a:gd name="connsiteX1" fmla="*/ 9745784 w 9745784"/>
              <a:gd name="connsiteY1" fmla="*/ 0 h 6858000"/>
              <a:gd name="connsiteX2" fmla="*/ 9745784 w 9745784"/>
              <a:gd name="connsiteY2" fmla="*/ 6858000 h 6858000"/>
              <a:gd name="connsiteX3" fmla="*/ 0 w 97457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45784" h="6858000">
                <a:moveTo>
                  <a:pt x="0" y="0"/>
                </a:moveTo>
                <a:lnTo>
                  <a:pt x="9745784" y="0"/>
                </a:lnTo>
                <a:lnTo>
                  <a:pt x="9745784" y="6858000"/>
                </a:lnTo>
                <a:lnTo>
                  <a:pt x="0" y="6858000"/>
                </a:lnTo>
                <a:close/>
              </a:path>
            </a:pathLst>
          </a:custGeom>
        </p:spPr>
      </p:pic>
      <p:sp>
        <p:nvSpPr>
          <p:cNvPr id="2" name="矩形 1"/>
          <p:cNvSpPr/>
          <p:nvPr/>
        </p:nvSpPr>
        <p:spPr>
          <a:xfrm>
            <a:off x="0" y="2454443"/>
            <a:ext cx="4686892" cy="1278057"/>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rot="19996738" flipH="1">
            <a:off x="3517775" y="4279124"/>
            <a:ext cx="9112117" cy="3036099"/>
            <a:chOff x="-746124" y="4360859"/>
            <a:chExt cx="11917896" cy="3970967"/>
          </a:xfrm>
        </p:grpSpPr>
        <p:sp>
          <p:nvSpPr>
            <p:cNvPr id="19" name="任意多边形 18"/>
            <p:cNvSpPr/>
            <p:nvPr/>
          </p:nvSpPr>
          <p:spPr>
            <a:xfrm>
              <a:off x="-746124" y="4360859"/>
              <a:ext cx="10347324" cy="3970967"/>
            </a:xfrm>
            <a:custGeom>
              <a:avLst/>
              <a:gdLst>
                <a:gd name="connsiteX0" fmla="*/ 1420427 w 9792069"/>
                <a:gd name="connsiteY0" fmla="*/ 603682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 name="connsiteX6" fmla="*/ 1420427 w 9792069"/>
                <a:gd name="connsiteY6" fmla="*/ 603682 h 4252404"/>
                <a:gd name="connsiteX0" fmla="*/ 0 w 9792069"/>
                <a:gd name="connsiteY0" fmla="*/ 958788 h 4252404"/>
                <a:gd name="connsiteX1" fmla="*/ 3870664 w 9792069"/>
                <a:gd name="connsiteY1" fmla="*/ 0 h 4252404"/>
                <a:gd name="connsiteX2" fmla="*/ 9792069 w 9792069"/>
                <a:gd name="connsiteY2" fmla="*/ 1846555 h 4252404"/>
                <a:gd name="connsiteX3" fmla="*/ 9792069 w 9792069"/>
                <a:gd name="connsiteY3" fmla="*/ 4252404 h 4252404"/>
                <a:gd name="connsiteX4" fmla="*/ 0 w 9792069"/>
                <a:gd name="connsiteY4" fmla="*/ 4252404 h 4252404"/>
                <a:gd name="connsiteX5" fmla="*/ 0 w 9792069"/>
                <a:gd name="connsiteY5" fmla="*/ 958788 h 42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2069" h="4252404">
                  <a:moveTo>
                    <a:pt x="0" y="958788"/>
                  </a:moveTo>
                  <a:lnTo>
                    <a:pt x="3870664" y="0"/>
                  </a:lnTo>
                  <a:lnTo>
                    <a:pt x="9792069" y="1846555"/>
                  </a:lnTo>
                  <a:lnTo>
                    <a:pt x="9792069" y="4252404"/>
                  </a:lnTo>
                  <a:lnTo>
                    <a:pt x="0" y="4252404"/>
                  </a:lnTo>
                  <a:lnTo>
                    <a:pt x="0" y="95878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690248">
              <a:off x="5766979" y="4682127"/>
              <a:ext cx="5404793" cy="3179289"/>
            </a:xfrm>
            <a:custGeom>
              <a:avLst/>
              <a:gdLst>
                <a:gd name="connsiteX0" fmla="*/ 3622089 w 3622089"/>
                <a:gd name="connsiteY0" fmla="*/ 0 h 2130640"/>
                <a:gd name="connsiteX1" fmla="*/ 1811045 w 3622089"/>
                <a:gd name="connsiteY1" fmla="*/ 2130640 h 2130640"/>
                <a:gd name="connsiteX2" fmla="*/ 0 w 3622089"/>
                <a:gd name="connsiteY2" fmla="*/ 1438182 h 2130640"/>
                <a:gd name="connsiteX3" fmla="*/ 3622089 w 3622089"/>
                <a:gd name="connsiteY3" fmla="*/ 0 h 2130640"/>
              </a:gdLst>
              <a:ahLst/>
              <a:cxnLst>
                <a:cxn ang="0">
                  <a:pos x="connsiteX0" y="connsiteY0"/>
                </a:cxn>
                <a:cxn ang="0">
                  <a:pos x="connsiteX1" y="connsiteY1"/>
                </a:cxn>
                <a:cxn ang="0">
                  <a:pos x="connsiteX2" y="connsiteY2"/>
                </a:cxn>
                <a:cxn ang="0">
                  <a:pos x="connsiteX3" y="connsiteY3"/>
                </a:cxn>
              </a:cxnLst>
              <a:rect l="l" t="t" r="r" b="b"/>
              <a:pathLst>
                <a:path w="3622089" h="2130640">
                  <a:moveTo>
                    <a:pt x="3622089" y="0"/>
                  </a:moveTo>
                  <a:lnTo>
                    <a:pt x="1811045" y="2130640"/>
                  </a:lnTo>
                  <a:lnTo>
                    <a:pt x="0" y="1438182"/>
                  </a:lnTo>
                  <a:lnTo>
                    <a:pt x="3622089" y="0"/>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630532" y="4398958"/>
              <a:ext cx="5977078" cy="3670924"/>
            </a:xfrm>
            <a:custGeom>
              <a:avLst/>
              <a:gdLst>
                <a:gd name="connsiteX0" fmla="*/ 2403206 w 5281984"/>
                <a:gd name="connsiteY0" fmla="*/ 0 h 3670924"/>
                <a:gd name="connsiteX1" fmla="*/ 5281984 w 5281984"/>
                <a:gd name="connsiteY1" fmla="*/ 3670924 h 3670924"/>
                <a:gd name="connsiteX2" fmla="*/ 1542741 w 5281984"/>
                <a:gd name="connsiteY2" fmla="*/ 3670924 h 3670924"/>
                <a:gd name="connsiteX3" fmla="*/ 0 w 5281984"/>
                <a:gd name="connsiteY3" fmla="*/ 1187282 h 3670924"/>
                <a:gd name="connsiteX4" fmla="*/ 0 w 5281984"/>
                <a:gd name="connsiteY4" fmla="*/ 595290 h 3670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1984" h="3670924">
                  <a:moveTo>
                    <a:pt x="2403206" y="0"/>
                  </a:moveTo>
                  <a:lnTo>
                    <a:pt x="5281984" y="3670924"/>
                  </a:lnTo>
                  <a:lnTo>
                    <a:pt x="1542741" y="3670924"/>
                  </a:lnTo>
                  <a:lnTo>
                    <a:pt x="0" y="1187282"/>
                  </a:lnTo>
                  <a:lnTo>
                    <a:pt x="0" y="595290"/>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19"/>
            <p:cNvSpPr/>
            <p:nvPr/>
          </p:nvSpPr>
          <p:spPr>
            <a:xfrm rot="949213">
              <a:off x="3912822" y="5396525"/>
              <a:ext cx="5997198" cy="2439287"/>
            </a:xfrm>
            <a:custGeom>
              <a:avLst/>
              <a:gdLst>
                <a:gd name="connsiteX0" fmla="*/ 0 w 6282518"/>
                <a:gd name="connsiteY0" fmla="*/ 2419350 h 2419350"/>
                <a:gd name="connsiteX1" fmla="*/ 3141259 w 6282518"/>
                <a:gd name="connsiteY1" fmla="*/ 0 h 2419350"/>
                <a:gd name="connsiteX2" fmla="*/ 6282518 w 6282518"/>
                <a:gd name="connsiteY2" fmla="*/ 2419350 h 2419350"/>
                <a:gd name="connsiteX3" fmla="*/ 0 w 6282518"/>
                <a:gd name="connsiteY3" fmla="*/ 2419350 h 2419350"/>
                <a:gd name="connsiteX0" fmla="*/ 0 w 5141669"/>
                <a:gd name="connsiteY0" fmla="*/ 2439287 h 2439287"/>
                <a:gd name="connsiteX1" fmla="*/ 2000410 w 5141669"/>
                <a:gd name="connsiteY1" fmla="*/ 0 h 2439287"/>
                <a:gd name="connsiteX2" fmla="*/ 5141669 w 5141669"/>
                <a:gd name="connsiteY2" fmla="*/ 2419350 h 2439287"/>
                <a:gd name="connsiteX3" fmla="*/ 0 w 5141669"/>
                <a:gd name="connsiteY3" fmla="*/ 2439287 h 2439287"/>
                <a:gd name="connsiteX0" fmla="*/ 0 w 5997198"/>
                <a:gd name="connsiteY0" fmla="*/ 2439287 h 2439287"/>
                <a:gd name="connsiteX1" fmla="*/ 2000410 w 5997198"/>
                <a:gd name="connsiteY1" fmla="*/ 0 h 2439287"/>
                <a:gd name="connsiteX2" fmla="*/ 5997198 w 5997198"/>
                <a:gd name="connsiteY2" fmla="*/ 2084534 h 2439287"/>
                <a:gd name="connsiteX3" fmla="*/ 0 w 5997198"/>
                <a:gd name="connsiteY3" fmla="*/ 2439287 h 2439287"/>
              </a:gdLst>
              <a:ahLst/>
              <a:cxnLst>
                <a:cxn ang="0">
                  <a:pos x="connsiteX0" y="connsiteY0"/>
                </a:cxn>
                <a:cxn ang="0">
                  <a:pos x="connsiteX1" y="connsiteY1"/>
                </a:cxn>
                <a:cxn ang="0">
                  <a:pos x="connsiteX2" y="connsiteY2"/>
                </a:cxn>
                <a:cxn ang="0">
                  <a:pos x="connsiteX3" y="connsiteY3"/>
                </a:cxn>
              </a:cxnLst>
              <a:rect l="l" t="t" r="r" b="b"/>
              <a:pathLst>
                <a:path w="5997198" h="2439287">
                  <a:moveTo>
                    <a:pt x="0" y="2439287"/>
                  </a:moveTo>
                  <a:lnTo>
                    <a:pt x="2000410" y="0"/>
                  </a:lnTo>
                  <a:lnTo>
                    <a:pt x="5997198" y="2084534"/>
                  </a:lnTo>
                  <a:lnTo>
                    <a:pt x="0" y="2439287"/>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9112" y="426586"/>
            <a:ext cx="504781" cy="505096"/>
          </a:xfrm>
          <a:prstGeom prst="rect">
            <a:avLst/>
          </a:prstGeom>
          <a:effectLst/>
        </p:spPr>
      </p:pic>
      <p:cxnSp>
        <p:nvCxnSpPr>
          <p:cNvPr id="24" name="直接连接符 23"/>
          <p:cNvCxnSpPr/>
          <p:nvPr/>
        </p:nvCxnSpPr>
        <p:spPr>
          <a:xfrm>
            <a:off x="1046602" y="368846"/>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5" name="矩形 105">
            <a:hlinkClick r:id="" action="ppaction://noaction"/>
          </p:cNvPr>
          <p:cNvSpPr>
            <a:spLocks noChangeArrowheads="1"/>
          </p:cNvSpPr>
          <p:nvPr/>
        </p:nvSpPr>
        <p:spPr bwMode="auto">
          <a:xfrm>
            <a:off x="1143001" y="158992"/>
            <a:ext cx="2657103" cy="954107"/>
          </a:xfrm>
          <a:prstGeom prst="rect">
            <a:avLst/>
          </a:prstGeom>
        </p:spPr>
        <p:txBody>
          <a:bodyPr wrap="square">
            <a:spAutoFit/>
          </a:bodyPr>
          <a:lstStyle/>
          <a:p>
            <a:pPr>
              <a:spcBef>
                <a:spcPct val="0"/>
              </a:spcBef>
              <a:buFont typeface="Arial" panose="020B0604020202020204" pitchFamily="34" charset="0"/>
              <a:buNone/>
            </a:pPr>
            <a:r>
              <a:rPr lang="en-US" altLang="zh-CN" sz="28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WHAT TO LEARN </a:t>
            </a:r>
          </a:p>
          <a:p>
            <a:pPr>
              <a:spcBef>
                <a:spcPct val="0"/>
              </a:spcBef>
              <a:buFont typeface="Arial" panose="020B0604020202020204" pitchFamily="34" charset="0"/>
              <a:buNone/>
            </a:pPr>
            <a:r>
              <a:rPr lang="en-US" altLang="zh-CN" sz="2800" dirty="0" smtClean="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IN CQUPT</a:t>
            </a:r>
            <a:endParaRPr lang="en-US" altLang="zh-CN" sz="28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16" name="矩形 22"/>
          <p:cNvSpPr>
            <a:spLocks noChangeArrowheads="1"/>
          </p:cNvSpPr>
          <p:nvPr/>
        </p:nvSpPr>
        <p:spPr bwMode="auto">
          <a:xfrm>
            <a:off x="339112" y="2497243"/>
            <a:ext cx="8631014" cy="1200329"/>
          </a:xfrm>
          <a:prstGeom prst="rect">
            <a:avLst/>
          </a:prstGeom>
          <a:extLst/>
        </p:spPr>
        <p:txBody>
          <a:bodyPr wrap="square">
            <a:spAutoFit/>
          </a:bodyPr>
          <a:lstStyle/>
          <a:p>
            <a:pPr>
              <a:lnSpc>
                <a:spcPct val="120000"/>
              </a:lnSpc>
            </a:pPr>
            <a:r>
              <a:rPr lang="en-US" altLang="zh-CN" sz="2000" dirty="0" smtClean="0">
                <a:solidFill>
                  <a:schemeClr val="bg1"/>
                </a:solidFill>
                <a:effectLst>
                  <a:outerShdw blurRad="38100" dist="38100" dir="2700000" algn="tl">
                    <a:srgbClr val="000000">
                      <a:alpha val="43137"/>
                    </a:srgbClr>
                  </a:outerShdw>
                </a:effectLst>
                <a:latin typeface="HelveticaNeueLT Pro 67 MdCn" panose="020B0606030502030204" pitchFamily="34" charset="0"/>
                <a:ea typeface="Hiragino Sans GB W3" panose="020B0300000000000000" pitchFamily="34" charset="-122"/>
              </a:rPr>
              <a:t>Chinese </a:t>
            </a:r>
            <a:r>
              <a:rPr lang="en-US" altLang="zh-CN" sz="2000" dirty="0">
                <a:solidFill>
                  <a:schemeClr val="bg1"/>
                </a:solidFill>
                <a:effectLst>
                  <a:outerShdw blurRad="38100" dist="38100" dir="2700000" algn="tl">
                    <a:srgbClr val="000000">
                      <a:alpha val="43137"/>
                    </a:srgbClr>
                  </a:outerShdw>
                </a:effectLst>
                <a:latin typeface="HelveticaNeueLT Pro 67 MdCn" panose="020B0606030502030204" pitchFamily="34" charset="0"/>
                <a:ea typeface="Hiragino Sans GB W3" panose="020B0300000000000000" pitchFamily="34" charset="-122"/>
              </a:rPr>
              <a:t>Language Program </a:t>
            </a:r>
          </a:p>
          <a:p>
            <a:pPr>
              <a:lnSpc>
                <a:spcPct val="120000"/>
              </a:lnSpc>
            </a:pPr>
            <a:r>
              <a:rPr lang="en-US" altLang="zh-CN" sz="2000" dirty="0" smtClean="0">
                <a:solidFill>
                  <a:schemeClr val="bg1"/>
                </a:solidFill>
                <a:effectLst>
                  <a:outerShdw blurRad="38100" dist="38100" dir="2700000" algn="tl">
                    <a:srgbClr val="000000">
                      <a:alpha val="43137"/>
                    </a:srgbClr>
                  </a:outerShdw>
                </a:effectLst>
                <a:latin typeface="HelveticaNeueLT Pro 67 MdCn" panose="020B0606030502030204" pitchFamily="34" charset="0"/>
                <a:ea typeface="Hiragino Sans GB W3" panose="020B0300000000000000" pitchFamily="34" charset="-122"/>
              </a:rPr>
              <a:t>Chinese </a:t>
            </a:r>
            <a:r>
              <a:rPr lang="en-US" altLang="zh-CN" sz="2000" dirty="0">
                <a:solidFill>
                  <a:schemeClr val="bg1"/>
                </a:solidFill>
                <a:effectLst>
                  <a:outerShdw blurRad="38100" dist="38100" dir="2700000" algn="tl">
                    <a:srgbClr val="000000">
                      <a:alpha val="43137"/>
                    </a:srgbClr>
                  </a:outerShdw>
                </a:effectLst>
                <a:latin typeface="HelveticaNeueLT Pro 67 MdCn" panose="020B0606030502030204" pitchFamily="34" charset="0"/>
                <a:ea typeface="Hiragino Sans GB W3" panose="020B0300000000000000" pitchFamily="34" charset="-122"/>
              </a:rPr>
              <a:t>Cultural Experience Program</a:t>
            </a:r>
          </a:p>
          <a:p>
            <a:pPr>
              <a:lnSpc>
                <a:spcPct val="120000"/>
              </a:lnSpc>
            </a:pPr>
            <a:r>
              <a:rPr lang="en-US" altLang="zh-CN" sz="2000" dirty="0" smtClean="0">
                <a:solidFill>
                  <a:schemeClr val="bg1"/>
                </a:solidFill>
                <a:effectLst>
                  <a:outerShdw blurRad="38100" dist="38100" dir="2700000" algn="tl">
                    <a:srgbClr val="000000">
                      <a:alpha val="43137"/>
                    </a:srgbClr>
                  </a:outerShdw>
                </a:effectLst>
                <a:latin typeface="HelveticaNeueLT Pro 67 MdCn" panose="020B0606030502030204" pitchFamily="34" charset="0"/>
                <a:ea typeface="Hiragino Sans GB W3" panose="020B0300000000000000" pitchFamily="34" charset="-122"/>
              </a:rPr>
              <a:t>Degree-granting </a:t>
            </a:r>
            <a:r>
              <a:rPr lang="en-US" altLang="zh-CN" sz="2000" dirty="0">
                <a:solidFill>
                  <a:schemeClr val="bg1"/>
                </a:solidFill>
                <a:effectLst>
                  <a:outerShdw blurRad="38100" dist="38100" dir="2700000" algn="tl">
                    <a:srgbClr val="000000">
                      <a:alpha val="43137"/>
                    </a:srgbClr>
                  </a:outerShdw>
                </a:effectLst>
                <a:latin typeface="HelveticaNeueLT Pro 67 MdCn" panose="020B0606030502030204" pitchFamily="34" charset="0"/>
                <a:ea typeface="Hiragino Sans GB W3" panose="020B0300000000000000" pitchFamily="34" charset="-122"/>
              </a:rPr>
              <a:t>program</a:t>
            </a:r>
          </a:p>
        </p:txBody>
      </p:sp>
    </p:spTree>
    <p:extLst>
      <p:ext uri="{BB962C8B-B14F-4D97-AF65-F5344CB8AC3E}">
        <p14:creationId xmlns:p14="http://schemas.microsoft.com/office/powerpoint/2010/main" xmlns="" val="247772919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646057" y="0"/>
            <a:ext cx="6516914" cy="8447314"/>
            <a:chOff x="5646057" y="0"/>
            <a:chExt cx="6516914" cy="8447314"/>
          </a:xfrm>
        </p:grpSpPr>
        <p:sp>
          <p:nvSpPr>
            <p:cNvPr id="38" name="任意多边形 37"/>
            <p:cNvSpPr/>
            <p:nvPr/>
          </p:nvSpPr>
          <p:spPr>
            <a:xfrm>
              <a:off x="5646057" y="0"/>
              <a:ext cx="6516914" cy="8447314"/>
            </a:xfrm>
            <a:custGeom>
              <a:avLst/>
              <a:gdLst>
                <a:gd name="connsiteX0" fmla="*/ 951316 w 6516914"/>
                <a:gd name="connsiteY0" fmla="*/ 0 h 8447314"/>
                <a:gd name="connsiteX1" fmla="*/ 5491354 w 6516914"/>
                <a:gd name="connsiteY1" fmla="*/ 0 h 8447314"/>
                <a:gd name="connsiteX2" fmla="*/ 6516914 w 6516914"/>
                <a:gd name="connsiteY2" fmla="*/ 6952343 h 8447314"/>
                <a:gd name="connsiteX3" fmla="*/ 0 w 6516914"/>
                <a:gd name="connsiteY3" fmla="*/ 8447314 h 8447314"/>
                <a:gd name="connsiteX4" fmla="*/ 86497 w 6516914"/>
                <a:gd name="connsiteY4" fmla="*/ 7386186 h 8447314"/>
                <a:gd name="connsiteX5" fmla="*/ 87086 w 6516914"/>
                <a:gd name="connsiteY5" fmla="*/ 7387771 h 844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914" h="8447314">
                  <a:moveTo>
                    <a:pt x="951316" y="0"/>
                  </a:moveTo>
                  <a:lnTo>
                    <a:pt x="5491354" y="0"/>
                  </a:lnTo>
                  <a:lnTo>
                    <a:pt x="6516914" y="6952343"/>
                  </a:lnTo>
                  <a:lnTo>
                    <a:pt x="0" y="8447314"/>
                  </a:lnTo>
                  <a:lnTo>
                    <a:pt x="86497" y="7386186"/>
                  </a:lnTo>
                  <a:lnTo>
                    <a:pt x="87086" y="7387771"/>
                  </a:lnTo>
                  <a:close/>
                </a:path>
              </a:pathLst>
            </a:custGeom>
            <a:gradFill>
              <a:gsLst>
                <a:gs pos="31000">
                  <a:srgbClr val="EAE9EE"/>
                </a:gs>
                <a:gs pos="54000">
                  <a:srgbClr val="E7E5E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p:cNvPicPr>
              <a:picLocks noChangeAspect="1"/>
            </p:cNvPicPr>
            <p:nvPr/>
          </p:nvPicPr>
          <p:blipFill>
            <a:blip r:embed="rId2">
              <a:extLst>
                <a:ext uri="{28A0092B-C50C-407E-A947-70E740481C1C}">
                  <a14:useLocalDpi xmlns:a14="http://schemas.microsoft.com/office/drawing/2010/main" xmlns="" val="0"/>
                </a:ext>
              </a:extLst>
            </a:blip>
            <a:srcRect l="1938" t="19777" r="36648" b="57108"/>
            <a:stretch>
              <a:fillRect/>
            </a:stretch>
          </p:blipFill>
          <p:spPr>
            <a:xfrm>
              <a:off x="6083112" y="2384606"/>
              <a:ext cx="3204287" cy="2824414"/>
            </a:xfrm>
            <a:custGeom>
              <a:avLst/>
              <a:gdLst>
                <a:gd name="connsiteX0" fmla="*/ 291544 w 3204287"/>
                <a:gd name="connsiteY0" fmla="*/ 0 h 2824414"/>
                <a:gd name="connsiteX1" fmla="*/ 3204287 w 3204287"/>
                <a:gd name="connsiteY1" fmla="*/ 0 h 2824414"/>
                <a:gd name="connsiteX2" fmla="*/ 3204287 w 3204287"/>
                <a:gd name="connsiteY2" fmla="*/ 2824414 h 2824414"/>
                <a:gd name="connsiteX3" fmla="*/ 0 w 3204287"/>
                <a:gd name="connsiteY3" fmla="*/ 2824414 h 2824414"/>
                <a:gd name="connsiteX4" fmla="*/ 0 w 3204287"/>
                <a:gd name="connsiteY4" fmla="*/ 2538149 h 282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4287" h="2824414">
                  <a:moveTo>
                    <a:pt x="291544" y="0"/>
                  </a:moveTo>
                  <a:lnTo>
                    <a:pt x="3204287" y="0"/>
                  </a:lnTo>
                  <a:lnTo>
                    <a:pt x="3204287" y="2824414"/>
                  </a:lnTo>
                  <a:lnTo>
                    <a:pt x="0" y="2824414"/>
                  </a:lnTo>
                  <a:lnTo>
                    <a:pt x="0" y="2538149"/>
                  </a:lnTo>
                  <a:close/>
                </a:path>
              </a:pathLst>
            </a:custGeom>
            <a:noFill/>
            <a:ln>
              <a:noFill/>
            </a:ln>
          </p:spPr>
        </p:pic>
      </p:grpSp>
      <p:pic>
        <p:nvPicPr>
          <p:cNvPr id="9" name="图片 8" hidden="1"/>
          <p:cNvPicPr>
            <a:picLocks noChangeAspect="1"/>
          </p:cNvPicPr>
          <p:nvPr/>
        </p:nvPicPr>
        <p:blipFill rotWithShape="1">
          <a:blip r:embed="rId3">
            <a:extLst>
              <a:ext uri="{28A0092B-C50C-407E-A947-70E740481C1C}">
                <a14:useLocalDpi xmlns:a14="http://schemas.microsoft.com/office/drawing/2010/main" xmlns="" val="0"/>
              </a:ext>
            </a:extLst>
          </a:blip>
          <a:srcRect l="14759" r="23438" b="3095"/>
          <a:stretch/>
        </p:blipFill>
        <p:spPr>
          <a:xfrm>
            <a:off x="-726189" y="0"/>
            <a:ext cx="3331739" cy="6858000"/>
          </a:xfrm>
          <a:custGeom>
            <a:avLst/>
            <a:gdLst>
              <a:gd name="connsiteX0" fmla="*/ 0 w 3778624"/>
              <a:gd name="connsiteY0" fmla="*/ 0 h 6858000"/>
              <a:gd name="connsiteX1" fmla="*/ 3349978 w 3778624"/>
              <a:gd name="connsiteY1" fmla="*/ 0 h 6858000"/>
              <a:gd name="connsiteX2" fmla="*/ 3778624 w 3778624"/>
              <a:gd name="connsiteY2" fmla="*/ 6858000 h 6858000"/>
              <a:gd name="connsiteX3" fmla="*/ 0 w 3778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78624" h="6858000">
                <a:moveTo>
                  <a:pt x="0" y="0"/>
                </a:moveTo>
                <a:lnTo>
                  <a:pt x="3349978" y="0"/>
                </a:lnTo>
                <a:lnTo>
                  <a:pt x="3778624" y="6858000"/>
                </a:lnTo>
                <a:lnTo>
                  <a:pt x="0" y="6858000"/>
                </a:lnTo>
                <a:close/>
              </a:path>
            </a:pathLst>
          </a:custGeom>
        </p:spPr>
      </p:pic>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a:t>( six month or one year )</a:t>
            </a:r>
            <a:endParaRPr lang="zh-CN" altLang="en-US" sz="1600" dirty="0"/>
          </a:p>
        </p:txBody>
      </p:sp>
      <p:sp>
        <p:nvSpPr>
          <p:cNvPr id="28" name="矩形 39"/>
          <p:cNvSpPr/>
          <p:nvPr/>
        </p:nvSpPr>
        <p:spPr>
          <a:xfrm>
            <a:off x="1092134" y="565141"/>
            <a:ext cx="4525598"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Chinese </a:t>
            </a:r>
            <a:r>
              <a:rPr lang="en-US" altLang="zh-CN" sz="3200" dirty="0">
                <a:solidFill>
                  <a:srgbClr val="4C4C4C"/>
                </a:solidFill>
                <a:latin typeface="HelveticaNeueLT Pro 67 MdCn" panose="020B0606030502030204" pitchFamily="34" charset="0"/>
                <a:ea typeface="Hiragino Sans GB W3" panose="020B0300000000000000" pitchFamily="34" charset="-122"/>
              </a:rPr>
              <a:t>Language Program</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grpSp>
        <p:nvGrpSpPr>
          <p:cNvPr id="31" name="组合 30"/>
          <p:cNvGrpSpPr/>
          <p:nvPr/>
        </p:nvGrpSpPr>
        <p:grpSpPr>
          <a:xfrm>
            <a:off x="300962" y="400606"/>
            <a:ext cx="754661" cy="810677"/>
            <a:chOff x="3181806" y="3439341"/>
            <a:chExt cx="936375" cy="1005878"/>
          </a:xfrm>
        </p:grpSpPr>
        <p:sp>
          <p:nvSpPr>
            <p:cNvPr id="32" name="任意多边形 3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4" name="文本框 33"/>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01</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2" name="矩形 1"/>
          <p:cNvSpPr/>
          <p:nvPr/>
        </p:nvSpPr>
        <p:spPr>
          <a:xfrm>
            <a:off x="300962" y="1878659"/>
            <a:ext cx="5541038" cy="2419124"/>
          </a:xfrm>
          <a:prstGeom prst="rect">
            <a:avLst/>
          </a:prstGeom>
        </p:spPr>
        <p:txBody>
          <a:bodyPr wrap="square">
            <a:spAutoFit/>
          </a:bodyPr>
          <a:lstStyle/>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CQUPT has teaching faculty with profound knowledge and rich experiences in the training programs of the Chinese Language;</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20 course hours per week</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The number of students in each class is under 25 so as to ensure enough opportunities for speaking and listening</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In additional to the language course, other Chinese cultural course such as Chinese literature, Chinese history are also offered;</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According to the Chinese proficiency, the students will be divided into different level classes. </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spTree>
    <p:extLst>
      <p:ext uri="{BB962C8B-B14F-4D97-AF65-F5344CB8AC3E}">
        <p14:creationId xmlns:p14="http://schemas.microsoft.com/office/powerpoint/2010/main" xmlns="" val="31800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ppt_w</p:attrName>
                                        </p:attrNameLst>
                                      </p:cBhvr>
                                      <p:tavLst>
                                        <p:tav tm="0" fmla="#ppt_w*sin(2.5*pi*$)">
                                          <p:val>
                                            <p:fltVal val="0"/>
                                          </p:val>
                                        </p:tav>
                                        <p:tav tm="100000">
                                          <p:val>
                                            <p:fltVal val="1"/>
                                          </p:val>
                                        </p:tav>
                                      </p:tavLst>
                                    </p:anim>
                                    <p:anim calcmode="lin" valueType="num">
                                      <p:cBhvr>
                                        <p:cTn id="9" dur="750" fill="hold"/>
                                        <p:tgtEl>
                                          <p:spTgt spid="31"/>
                                        </p:tgtEl>
                                        <p:attrNameLst>
                                          <p:attrName>ppt_h</p:attrName>
                                        </p:attrNameLst>
                                      </p:cBhvr>
                                      <p:tavLst>
                                        <p:tav tm="0">
                                          <p:val>
                                            <p:strVal val="#ppt_h"/>
                                          </p:val>
                                        </p:tav>
                                        <p:tav tm="100000">
                                          <p:val>
                                            <p:strVal val="#ppt_h"/>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750" fill="hold"/>
                                        <p:tgtEl>
                                          <p:spTgt spid="28"/>
                                        </p:tgtEl>
                                        <p:attrNameLst>
                                          <p:attrName>ppt_w</p:attrName>
                                        </p:attrNameLst>
                                      </p:cBhvr>
                                      <p:tavLst>
                                        <p:tav tm="0">
                                          <p:val>
                                            <p:fltVal val="0"/>
                                          </p:val>
                                        </p:tav>
                                        <p:tav tm="100000">
                                          <p:val>
                                            <p:strVal val="#ppt_w"/>
                                          </p:val>
                                        </p:tav>
                                      </p:tavLst>
                                    </p:anim>
                                    <p:anim calcmode="lin" valueType="num">
                                      <p:cBhvr>
                                        <p:cTn id="13" dur="750" fill="hold"/>
                                        <p:tgtEl>
                                          <p:spTgt spid="28"/>
                                        </p:tgtEl>
                                        <p:attrNameLst>
                                          <p:attrName>ppt_h</p:attrName>
                                        </p:attrNameLst>
                                      </p:cBhvr>
                                      <p:tavLst>
                                        <p:tav tm="0">
                                          <p:val>
                                            <p:fltVal val="0"/>
                                          </p:val>
                                        </p:tav>
                                        <p:tav tm="100000">
                                          <p:val>
                                            <p:strVal val="#ppt_h"/>
                                          </p:val>
                                        </p:tav>
                                      </p:tavLst>
                                    </p:anim>
                                    <p:animEffect transition="in" filter="fade">
                                      <p:cBhvr>
                                        <p:cTn id="14" dur="750"/>
                                        <p:tgtEl>
                                          <p:spTgt spid="28"/>
                                        </p:tgtEl>
                                      </p:cBhvr>
                                    </p:animEffect>
                                  </p:childTnLst>
                                </p:cTn>
                              </p:par>
                              <p:par>
                                <p:cTn id="15" presetID="35" presetClass="path" presetSubtype="0" accel="50000" decel="50000" fill="hold" grpId="1" nodeType="withEffect">
                                  <p:stCondLst>
                                    <p:cond delay="0"/>
                                  </p:stCondLst>
                                  <p:childTnLst>
                                    <p:animMotion origin="layout" path="M -2.77778E-7 7.40741E-7 L 0.11927 7.40741E-7 " pathEditMode="relative" rAng="0" ptsTypes="AA">
                                      <p:cBhvr>
                                        <p:cTn id="16" dur="1250" spd="-100000" fill="hold"/>
                                        <p:tgtEl>
                                          <p:spTgt spid="28"/>
                                        </p:tgtEl>
                                        <p:attrNameLst>
                                          <p:attrName>ppt_x</p:attrName>
                                          <p:attrName>ppt_y</p:attrName>
                                        </p:attrNameLst>
                                      </p:cBhvr>
                                      <p:rCtr x="5955" y="0"/>
                                    </p:animMotion>
                                  </p:childTnLst>
                                </p:cTn>
                              </p:par>
                              <p:par>
                                <p:cTn id="17" presetID="10" presetClass="entr" presetSubtype="0" fill="hold" grpId="0" nodeType="withEffect">
                                  <p:stCondLst>
                                    <p:cond delay="7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750"/>
                                        <p:tgtEl>
                                          <p:spTgt spid="2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750"/>
                                        <p:tgtEl>
                                          <p:spTgt spid="4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1000"/>
                                        <p:tgtEl>
                                          <p:spTgt spid="40"/>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childTnLst>
                                </p:cTn>
                              </p:par>
                              <p:par>
                                <p:cTn id="32" presetID="10" presetClass="entr" presetSubtype="0"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22" presetClass="entr" presetSubtype="4" fill="hold" nodeType="withEffect">
                                  <p:stCondLst>
                                    <p:cond delay="50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6" grpId="0" animBg="1"/>
      <p:bldP spid="35" grpId="0" animBg="1"/>
      <p:bldP spid="26" grpId="0"/>
      <p:bldP spid="28" grpId="0"/>
      <p:bldP spid="28" grpId="1"/>
      <p:bldP spid="2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hidden="1"/>
          <p:cNvPicPr>
            <a:picLocks noChangeAspect="1"/>
          </p:cNvPicPr>
          <p:nvPr/>
        </p:nvPicPr>
        <p:blipFill rotWithShape="1">
          <a:blip r:embed="rId2">
            <a:extLst>
              <a:ext uri="{28A0092B-C50C-407E-A947-70E740481C1C}">
                <a14:useLocalDpi xmlns:a14="http://schemas.microsoft.com/office/drawing/2010/main" xmlns="" val="0"/>
              </a:ext>
            </a:extLst>
          </a:blip>
          <a:srcRect l="14759" r="23438" b="3095"/>
          <a:stretch/>
        </p:blipFill>
        <p:spPr>
          <a:xfrm>
            <a:off x="-726189" y="0"/>
            <a:ext cx="3331739" cy="6858000"/>
          </a:xfrm>
          <a:custGeom>
            <a:avLst/>
            <a:gdLst>
              <a:gd name="connsiteX0" fmla="*/ 0 w 3778624"/>
              <a:gd name="connsiteY0" fmla="*/ 0 h 6858000"/>
              <a:gd name="connsiteX1" fmla="*/ 3349978 w 3778624"/>
              <a:gd name="connsiteY1" fmla="*/ 0 h 6858000"/>
              <a:gd name="connsiteX2" fmla="*/ 3778624 w 3778624"/>
              <a:gd name="connsiteY2" fmla="*/ 6858000 h 6858000"/>
              <a:gd name="connsiteX3" fmla="*/ 0 w 3778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78624" h="6858000">
                <a:moveTo>
                  <a:pt x="0" y="0"/>
                </a:moveTo>
                <a:lnTo>
                  <a:pt x="3349978" y="0"/>
                </a:lnTo>
                <a:lnTo>
                  <a:pt x="3778624" y="6858000"/>
                </a:lnTo>
                <a:lnTo>
                  <a:pt x="0" y="6858000"/>
                </a:lnTo>
                <a:close/>
              </a:path>
            </a:pathLst>
          </a:custGeom>
        </p:spPr>
      </p:pic>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smtClean="0"/>
              <a:t>( four weeks )</a:t>
            </a:r>
            <a:endParaRPr lang="zh-CN" altLang="en-US" sz="1600" dirty="0"/>
          </a:p>
        </p:txBody>
      </p:sp>
      <p:sp>
        <p:nvSpPr>
          <p:cNvPr id="28" name="矩形 39"/>
          <p:cNvSpPr/>
          <p:nvPr/>
        </p:nvSpPr>
        <p:spPr>
          <a:xfrm>
            <a:off x="1092134" y="565141"/>
            <a:ext cx="6044412"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Chinese </a:t>
            </a:r>
            <a:r>
              <a:rPr lang="en-US" altLang="zh-CN" sz="3200" dirty="0">
                <a:solidFill>
                  <a:srgbClr val="4C4C4C"/>
                </a:solidFill>
                <a:latin typeface="HelveticaNeueLT Pro 67 MdCn" panose="020B0606030502030204" pitchFamily="34" charset="0"/>
                <a:ea typeface="Hiragino Sans GB W3" panose="020B0300000000000000" pitchFamily="34" charset="-122"/>
              </a:rPr>
              <a:t>Cultural Experience </a:t>
            </a: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Program</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grpSp>
        <p:nvGrpSpPr>
          <p:cNvPr id="31" name="组合 30"/>
          <p:cNvGrpSpPr/>
          <p:nvPr/>
        </p:nvGrpSpPr>
        <p:grpSpPr>
          <a:xfrm>
            <a:off x="300962" y="400606"/>
            <a:ext cx="754661" cy="810677"/>
            <a:chOff x="3181806" y="3439341"/>
            <a:chExt cx="936375" cy="1005878"/>
          </a:xfrm>
        </p:grpSpPr>
        <p:sp>
          <p:nvSpPr>
            <p:cNvPr id="32" name="任意多边形 3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4" name="文本框 33"/>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02</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2" name="矩形 1"/>
          <p:cNvSpPr/>
          <p:nvPr/>
        </p:nvSpPr>
        <p:spPr>
          <a:xfrm>
            <a:off x="300961" y="1352652"/>
            <a:ext cx="8291495" cy="609398"/>
          </a:xfrm>
          <a:prstGeom prst="rect">
            <a:avLst/>
          </a:prstGeom>
        </p:spPr>
        <p:txBody>
          <a:bodyPr wrap="square">
            <a:spAutoFit/>
          </a:bodyPr>
          <a:lstStyle/>
          <a:p>
            <a:pPr indent="-285750">
              <a:lnSpc>
                <a:spcPct val="120000"/>
              </a:lnSpc>
              <a:buFont typeface="Arial" panose="020B0604020202020204" pitchFamily="34" charset="0"/>
              <a:buChar char="•"/>
            </a:pPr>
            <a:r>
              <a:rPr lang="en-US" altLang="zh-CN" sz="14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CQUPT </a:t>
            </a: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offer a </a:t>
            </a:r>
            <a:r>
              <a:rPr lang="en-US" altLang="zh-CN" sz="14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four-week </a:t>
            </a: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study &amp; tour program for all students from our partner institutions in every summer. </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sp>
        <p:nvSpPr>
          <p:cNvPr id="3" name="矩形 2"/>
          <p:cNvSpPr/>
          <p:nvPr/>
        </p:nvSpPr>
        <p:spPr>
          <a:xfrm>
            <a:off x="339060" y="1903411"/>
            <a:ext cx="3255039" cy="350865"/>
          </a:xfrm>
          <a:prstGeom prst="rect">
            <a:avLst/>
          </a:prstGeom>
        </p:spPr>
        <p:txBody>
          <a:bodyPr wrap="square">
            <a:spAutoFit/>
          </a:bodyPr>
          <a:lstStyle/>
          <a:p>
            <a:pPr indent="-285750">
              <a:lnSpc>
                <a:spcPct val="120000"/>
              </a:lnSpc>
              <a:buFont typeface="Arial" panose="020B0604020202020204" pitchFamily="34" charset="0"/>
              <a:buChar char="•"/>
            </a:pPr>
            <a:r>
              <a:rPr lang="en-US"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In the program, you could be: </a:t>
            </a:r>
            <a:endParaRPr lang="zh-CN" altLang="zh-CN" sz="14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sp>
        <p:nvSpPr>
          <p:cNvPr id="4" name="矩形 3"/>
          <p:cNvSpPr/>
          <p:nvPr/>
        </p:nvSpPr>
        <p:spPr>
          <a:xfrm>
            <a:off x="622300" y="2120796"/>
            <a:ext cx="7706824" cy="3453253"/>
          </a:xfrm>
          <a:prstGeom prst="rect">
            <a:avLst/>
          </a:prstGeom>
        </p:spPr>
        <p:txBody>
          <a:bodyPr wrap="square">
            <a:spAutoFit/>
          </a:bodyPr>
          <a:lstStyle/>
          <a:p>
            <a:pPr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1)  </a:t>
            </a:r>
            <a:r>
              <a:rPr lang="en-US" altLang="zh-CN" sz="1400" b="1" dirty="0">
                <a:solidFill>
                  <a:srgbClr val="4C4C4C"/>
                </a:solidFill>
                <a:latin typeface="HelveticaNeueLT Pro 67 MdCn" panose="020B0606030502030204" pitchFamily="34" charset="0"/>
                <a:ea typeface="Hiragino Sans GB W3" panose="020B0300000000000000" pitchFamily="34" charset="-122"/>
              </a:rPr>
              <a:t>Experience China’s university life</a:t>
            </a:r>
            <a:endParaRPr lang="zh-CN" altLang="zh-CN" sz="1400" b="1" dirty="0">
              <a:solidFill>
                <a:srgbClr val="4C4C4C"/>
              </a:solidFill>
              <a:latin typeface="HelveticaNeueLT Pro 67 MdCn" panose="020B0606030502030204" pitchFamily="34" charset="0"/>
              <a:ea typeface="Hiragino Sans GB W3" panose="020B0300000000000000" pitchFamily="34" charset="-122"/>
            </a:endParaRPr>
          </a:p>
          <a:p>
            <a:pPr marL="177800"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This is an exciting opportunity to be part of one of one of universities in China and earn credits towards a degree at your home university in only two weeks. </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2)  </a:t>
            </a:r>
            <a:r>
              <a:rPr lang="en-US" altLang="zh-CN" sz="1400" b="1" dirty="0">
                <a:solidFill>
                  <a:srgbClr val="4C4C4C"/>
                </a:solidFill>
                <a:latin typeface="HelveticaNeueLT Pro 67 MdCn" panose="020B0606030502030204" pitchFamily="34" charset="0"/>
                <a:ea typeface="Hiragino Sans GB W3" panose="020B0300000000000000" pitchFamily="34" charset="-122"/>
              </a:rPr>
              <a:t>Immersion with Chinese students</a:t>
            </a:r>
            <a:endParaRPr lang="zh-CN" altLang="zh-CN" sz="1400" b="1" dirty="0">
              <a:solidFill>
                <a:srgbClr val="4C4C4C"/>
              </a:solidFill>
              <a:latin typeface="HelveticaNeueLT Pro 67 MdCn" panose="020B0606030502030204" pitchFamily="34" charset="0"/>
              <a:ea typeface="Hiragino Sans GB W3" panose="020B0300000000000000" pitchFamily="34" charset="-122"/>
            </a:endParaRPr>
          </a:p>
          <a:p>
            <a:pPr marL="177800"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CQUPT has over 24000 students, all short term program participants will have Chinese buddies who help them to learn about Chinese culture and practice Chinese.</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3)  Wide variety of Unique courses and Unique culture experience</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marL="177800"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Students will have the opportunity to take variety of unique courses to learn Chinese and its culture, and we all arrange many filed trips to let students experience the traditional Chinese culture. </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a:p>
            <a:pPr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4)  </a:t>
            </a:r>
            <a:r>
              <a:rPr lang="en-US" altLang="zh-CN" sz="1400" b="1" dirty="0">
                <a:solidFill>
                  <a:srgbClr val="4C4C4C"/>
                </a:solidFill>
                <a:latin typeface="HelveticaNeueLT Pro 67 MdCn" panose="020B0606030502030204" pitchFamily="34" charset="0"/>
                <a:ea typeface="Hiragino Sans GB W3" panose="020B0300000000000000" pitchFamily="34" charset="-122"/>
              </a:rPr>
              <a:t>Vibrant City</a:t>
            </a:r>
            <a:endParaRPr lang="zh-CN" altLang="zh-CN" sz="1400" b="1" dirty="0">
              <a:solidFill>
                <a:srgbClr val="4C4C4C"/>
              </a:solidFill>
              <a:latin typeface="HelveticaNeueLT Pro 67 MdCn" panose="020B0606030502030204" pitchFamily="34" charset="0"/>
              <a:ea typeface="Hiragino Sans GB W3" panose="020B0300000000000000" pitchFamily="34" charset="-122"/>
            </a:endParaRPr>
          </a:p>
          <a:p>
            <a:pPr marL="177800" algn="just">
              <a:lnSpc>
                <a:spcPct val="120000"/>
              </a:lnSpc>
            </a:pPr>
            <a:r>
              <a:rPr lang="en-US" altLang="zh-CN" sz="1400" dirty="0">
                <a:solidFill>
                  <a:srgbClr val="4C4C4C"/>
                </a:solidFill>
                <a:latin typeface="HelveticaNeueLT Pro 67 MdCn" panose="020B0606030502030204" pitchFamily="34" charset="0"/>
                <a:ea typeface="Hiragino Sans GB W3" panose="020B0300000000000000" pitchFamily="34" charset="-122"/>
              </a:rPr>
              <a:t>Students will have lots of time to experience Chongqing metropolitan city, which is one of the most dynamic and beautiful cities in China.</a:t>
            </a:r>
            <a:endParaRPr lang="zh-CN" altLang="zh-CN" sz="1400" dirty="0">
              <a:solidFill>
                <a:srgbClr val="4C4C4C"/>
              </a:solidFill>
              <a:latin typeface="HelveticaNeueLT Pro 67 MdCn" panose="020B0606030502030204" pitchFamily="34" charset="0"/>
              <a:ea typeface="Hiragino Sans GB W3" panose="020B0300000000000000" pitchFamily="34" charset="-122"/>
            </a:endParaRPr>
          </a:p>
        </p:txBody>
      </p:sp>
    </p:spTree>
    <p:extLst>
      <p:ext uri="{BB962C8B-B14F-4D97-AF65-F5344CB8AC3E}">
        <p14:creationId xmlns:p14="http://schemas.microsoft.com/office/powerpoint/2010/main" xmlns="" val="29463271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hidden="1"/>
          <p:cNvPicPr>
            <a:picLocks noChangeAspect="1"/>
          </p:cNvPicPr>
          <p:nvPr/>
        </p:nvPicPr>
        <p:blipFill rotWithShape="1">
          <a:blip r:embed="rId2">
            <a:extLst>
              <a:ext uri="{28A0092B-C50C-407E-A947-70E740481C1C}">
                <a14:useLocalDpi xmlns:a14="http://schemas.microsoft.com/office/drawing/2010/main" xmlns="" val="0"/>
              </a:ext>
            </a:extLst>
          </a:blip>
          <a:srcRect l="14759" r="23438" b="3095"/>
          <a:stretch/>
        </p:blipFill>
        <p:spPr>
          <a:xfrm>
            <a:off x="-726189" y="0"/>
            <a:ext cx="3331739" cy="6858000"/>
          </a:xfrm>
          <a:custGeom>
            <a:avLst/>
            <a:gdLst>
              <a:gd name="connsiteX0" fmla="*/ 0 w 3778624"/>
              <a:gd name="connsiteY0" fmla="*/ 0 h 6858000"/>
              <a:gd name="connsiteX1" fmla="*/ 3349978 w 3778624"/>
              <a:gd name="connsiteY1" fmla="*/ 0 h 6858000"/>
              <a:gd name="connsiteX2" fmla="*/ 3778624 w 3778624"/>
              <a:gd name="connsiteY2" fmla="*/ 6858000 h 6858000"/>
              <a:gd name="connsiteX3" fmla="*/ 0 w 3778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78624" h="6858000">
                <a:moveTo>
                  <a:pt x="0" y="0"/>
                </a:moveTo>
                <a:lnTo>
                  <a:pt x="3349978" y="0"/>
                </a:lnTo>
                <a:lnTo>
                  <a:pt x="3778624" y="6858000"/>
                </a:lnTo>
                <a:lnTo>
                  <a:pt x="0" y="6858000"/>
                </a:lnTo>
                <a:close/>
              </a:path>
            </a:pathLst>
          </a:custGeom>
        </p:spPr>
      </p:pic>
      <p:sp>
        <p:nvSpPr>
          <p:cNvPr id="41" name="任意多边形 40"/>
          <p:cNvSpPr/>
          <p:nvPr/>
        </p:nvSpPr>
        <p:spPr>
          <a:xfrm flipH="1">
            <a:off x="0" y="5178669"/>
            <a:ext cx="9144000" cy="1687660"/>
          </a:xfrm>
          <a:custGeom>
            <a:avLst/>
            <a:gdLst>
              <a:gd name="connsiteX0" fmla="*/ 3387561 w 9144000"/>
              <a:gd name="connsiteY0" fmla="*/ 0 h 1687660"/>
              <a:gd name="connsiteX1" fmla="*/ 0 w 9144000"/>
              <a:gd name="connsiteY1" fmla="*/ 567308 h 1687660"/>
              <a:gd name="connsiteX2" fmla="*/ 0 w 9144000"/>
              <a:gd name="connsiteY2" fmla="*/ 1687660 h 1687660"/>
              <a:gd name="connsiteX3" fmla="*/ 9144000 w 9144000"/>
              <a:gd name="connsiteY3" fmla="*/ 1687660 h 1687660"/>
              <a:gd name="connsiteX4" fmla="*/ 9144000 w 9144000"/>
              <a:gd name="connsiteY4" fmla="*/ 1213628 h 168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87660">
                <a:moveTo>
                  <a:pt x="3387561" y="0"/>
                </a:moveTo>
                <a:lnTo>
                  <a:pt x="0" y="567308"/>
                </a:lnTo>
                <a:lnTo>
                  <a:pt x="0" y="1687660"/>
                </a:lnTo>
                <a:lnTo>
                  <a:pt x="9144000" y="1687660"/>
                </a:lnTo>
                <a:lnTo>
                  <a:pt x="9144000" y="1213628"/>
                </a:lnTo>
                <a:close/>
              </a:path>
            </a:pathLst>
          </a:custGeom>
          <a:gradFill flip="none" rotWithShape="1">
            <a:gsLst>
              <a:gs pos="9000">
                <a:srgbClr val="23772E">
                  <a:alpha val="90000"/>
                </a:srgbClr>
              </a:gs>
              <a:gs pos="100000">
                <a:srgbClr val="ABCD05">
                  <a:alpha val="90000"/>
                </a:srgbClr>
              </a:gs>
              <a:gs pos="64000">
                <a:srgbClr val="76B220">
                  <a:alpha val="7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任意多边形 39"/>
          <p:cNvSpPr/>
          <p:nvPr/>
        </p:nvSpPr>
        <p:spPr>
          <a:xfrm rot="20909752" flipH="1">
            <a:off x="-34880" y="5884416"/>
            <a:ext cx="3589256" cy="1259514"/>
          </a:xfrm>
          <a:custGeom>
            <a:avLst/>
            <a:gdLst>
              <a:gd name="connsiteX0" fmla="*/ 3462280 w 3589256"/>
              <a:gd name="connsiteY0" fmla="*/ 0 h 1259514"/>
              <a:gd name="connsiteX1" fmla="*/ 0 w 3589256"/>
              <a:gd name="connsiteY1" fmla="*/ 1114958 h 1259514"/>
              <a:gd name="connsiteX2" fmla="*/ 466157 w 3589256"/>
              <a:gd name="connsiteY2" fmla="*/ 1259514 h 1259514"/>
              <a:gd name="connsiteX3" fmla="*/ 3589256 w 3589256"/>
              <a:gd name="connsiteY3" fmla="*/ 623878 h 1259514"/>
            </a:gdLst>
            <a:ahLst/>
            <a:cxnLst>
              <a:cxn ang="0">
                <a:pos x="connsiteX0" y="connsiteY0"/>
              </a:cxn>
              <a:cxn ang="0">
                <a:pos x="connsiteX1" y="connsiteY1"/>
              </a:cxn>
              <a:cxn ang="0">
                <a:pos x="connsiteX2" y="connsiteY2"/>
              </a:cxn>
              <a:cxn ang="0">
                <a:pos x="connsiteX3" y="connsiteY3"/>
              </a:cxn>
            </a:cxnLst>
            <a:rect l="l" t="t" r="r" b="b"/>
            <a:pathLst>
              <a:path w="3589256" h="1259514">
                <a:moveTo>
                  <a:pt x="3462280" y="0"/>
                </a:moveTo>
                <a:lnTo>
                  <a:pt x="0" y="1114958"/>
                </a:lnTo>
                <a:lnTo>
                  <a:pt x="466157" y="1259514"/>
                </a:lnTo>
                <a:lnTo>
                  <a:pt x="3589256" y="623878"/>
                </a:lnTo>
                <a:close/>
              </a:path>
            </a:pathLst>
          </a:custGeom>
          <a:gradFill flip="none" rotWithShape="1">
            <a:gsLst>
              <a:gs pos="100000">
                <a:srgbClr val="ABCD05">
                  <a:alpha val="70000"/>
                </a:srgbClr>
              </a:gs>
              <a:gs pos="83000">
                <a:srgbClr val="8BC21E">
                  <a:alpha val="70000"/>
                </a:srgbClr>
              </a:gs>
              <a:gs pos="0">
                <a:srgbClr val="76B220">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任意多边形 35"/>
          <p:cNvSpPr/>
          <p:nvPr/>
        </p:nvSpPr>
        <p:spPr>
          <a:xfrm flipH="1">
            <a:off x="4196420" y="5221287"/>
            <a:ext cx="4519412" cy="1645043"/>
          </a:xfrm>
          <a:custGeom>
            <a:avLst/>
            <a:gdLst>
              <a:gd name="connsiteX0" fmla="*/ 2719461 w 4519412"/>
              <a:gd name="connsiteY0" fmla="*/ 0 h 1645043"/>
              <a:gd name="connsiteX1" fmla="*/ 0 w 4519412"/>
              <a:gd name="connsiteY1" fmla="*/ 482803 h 1645043"/>
              <a:gd name="connsiteX2" fmla="*/ 0 w 4519412"/>
              <a:gd name="connsiteY2" fmla="*/ 962931 h 1645043"/>
              <a:gd name="connsiteX3" fmla="*/ 591167 w 4519412"/>
              <a:gd name="connsiteY3" fmla="*/ 1645043 h 1645043"/>
              <a:gd name="connsiteX4" fmla="*/ 4519412 w 4519412"/>
              <a:gd name="connsiteY4" fmla="*/ 1645043 h 164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9412" h="1645043">
                <a:moveTo>
                  <a:pt x="2719461" y="0"/>
                </a:moveTo>
                <a:lnTo>
                  <a:pt x="0" y="482803"/>
                </a:lnTo>
                <a:lnTo>
                  <a:pt x="0" y="962931"/>
                </a:lnTo>
                <a:lnTo>
                  <a:pt x="591167" y="1645043"/>
                </a:lnTo>
                <a:lnTo>
                  <a:pt x="4519412" y="1645043"/>
                </a:lnTo>
                <a:close/>
              </a:path>
            </a:pathLst>
          </a:custGeom>
          <a:gradFill flip="none" rotWithShape="1">
            <a:gsLst>
              <a:gs pos="0">
                <a:srgbClr val="23772E">
                  <a:alpha val="47000"/>
                </a:srgbClr>
              </a:gs>
              <a:gs pos="83000">
                <a:srgbClr val="8BC21E"/>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任意多边形 34"/>
          <p:cNvSpPr/>
          <p:nvPr/>
        </p:nvSpPr>
        <p:spPr>
          <a:xfrm rot="20650787" flipH="1">
            <a:off x="1803328" y="5798642"/>
            <a:ext cx="3058722" cy="1513281"/>
          </a:xfrm>
          <a:custGeom>
            <a:avLst/>
            <a:gdLst>
              <a:gd name="connsiteX0" fmla="*/ 1530151 w 3058722"/>
              <a:gd name="connsiteY0" fmla="*/ 0 h 1513281"/>
              <a:gd name="connsiteX1" fmla="*/ 0 w 3058722"/>
              <a:gd name="connsiteY1" fmla="*/ 1513281 h 1513281"/>
              <a:gd name="connsiteX2" fmla="*/ 3058722 w 3058722"/>
              <a:gd name="connsiteY2" fmla="*/ 646584 h 1513281"/>
            </a:gdLst>
            <a:ahLst/>
            <a:cxnLst>
              <a:cxn ang="0">
                <a:pos x="connsiteX0" y="connsiteY0"/>
              </a:cxn>
              <a:cxn ang="0">
                <a:pos x="connsiteX1" y="connsiteY1"/>
              </a:cxn>
              <a:cxn ang="0">
                <a:pos x="connsiteX2" y="connsiteY2"/>
              </a:cxn>
            </a:cxnLst>
            <a:rect l="l" t="t" r="r" b="b"/>
            <a:pathLst>
              <a:path w="3058722" h="1513281">
                <a:moveTo>
                  <a:pt x="1530151" y="0"/>
                </a:moveTo>
                <a:lnTo>
                  <a:pt x="0" y="1513281"/>
                </a:lnTo>
                <a:lnTo>
                  <a:pt x="3058722" y="646584"/>
                </a:lnTo>
                <a:close/>
              </a:path>
            </a:pathLst>
          </a:custGeom>
          <a:gradFill flip="none" rotWithShape="1">
            <a:gsLst>
              <a:gs pos="0">
                <a:srgbClr val="23772E">
                  <a:alpha val="90000"/>
                </a:srgbClr>
              </a:gs>
              <a:gs pos="100000">
                <a:srgbClr val="ABCD05">
                  <a:alpha val="90000"/>
                </a:srgbClr>
              </a:gs>
              <a:gs pos="83000">
                <a:srgbClr val="8BC21E">
                  <a:alpha val="90000"/>
                </a:srgbClr>
              </a:gs>
              <a:gs pos="64000">
                <a:srgbClr val="76B220">
                  <a:alpha val="90000"/>
                </a:srgbClr>
              </a:gs>
              <a:gs pos="42000">
                <a:srgbClr val="5A9E2C">
                  <a:alpha val="9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91024" y="5972030"/>
            <a:ext cx="504781" cy="505096"/>
          </a:xfrm>
          <a:prstGeom prst="rect">
            <a:avLst/>
          </a:prstGeom>
          <a:effectLst/>
        </p:spPr>
      </p:pic>
      <p:cxnSp>
        <p:nvCxnSpPr>
          <p:cNvPr id="19" name="直接连接符 18"/>
          <p:cNvCxnSpPr/>
          <p:nvPr/>
        </p:nvCxnSpPr>
        <p:spPr>
          <a:xfrm>
            <a:off x="8100785" y="5914290"/>
            <a:ext cx="0" cy="620577"/>
          </a:xfrm>
          <a:prstGeom prst="line">
            <a:avLst/>
          </a:prstGeom>
          <a:ln w="9525">
            <a:solidFill>
              <a:srgbClr val="FDD100"/>
            </a:solidFill>
            <a:prstDash val="sysDot"/>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92134" y="825419"/>
            <a:ext cx="5180289" cy="338554"/>
          </a:xfrm>
          <a:prstGeom prst="rect">
            <a:avLst/>
          </a:prstGeom>
        </p:spPr>
        <p:txBody>
          <a:bodyPr wrap="square">
            <a:spAutoFit/>
          </a:bodyPr>
          <a:lstStyle>
            <a:defPPr>
              <a:defRPr lang="zh-CN"/>
            </a:defPPr>
            <a:lvl1pPr>
              <a:defRPr sz="800">
                <a:solidFill>
                  <a:schemeClr val="bg1">
                    <a:lumMod val="75000"/>
                  </a:schemeClr>
                </a:solidFill>
                <a:latin typeface="HelveticaNeueLT Pro 67 MdCn" panose="020B0606030502030204" pitchFamily="34" charset="0"/>
                <a:ea typeface="Hiragino Sans GB W3" panose="020B0300000000000000" pitchFamily="34" charset="-122"/>
              </a:defRPr>
            </a:lvl1pPr>
          </a:lstStyle>
          <a:p>
            <a:r>
              <a:rPr lang="en-US" altLang="zh-CN" sz="1600" dirty="0" smtClean="0"/>
              <a:t>( four weeks )</a:t>
            </a:r>
            <a:endParaRPr lang="zh-CN" altLang="en-US" sz="1600" dirty="0"/>
          </a:p>
        </p:txBody>
      </p:sp>
      <p:sp>
        <p:nvSpPr>
          <p:cNvPr id="28" name="矩形 39"/>
          <p:cNvSpPr/>
          <p:nvPr/>
        </p:nvSpPr>
        <p:spPr>
          <a:xfrm>
            <a:off x="1092134" y="565141"/>
            <a:ext cx="6044412" cy="284693"/>
          </a:xfrm>
          <a:prstGeom prst="rect">
            <a:avLst/>
          </a:prstGeom>
        </p:spPr>
        <p:txBody>
          <a:bodyPr wrap="none">
            <a:spAutoFit/>
          </a:bodyPr>
          <a:lstStyle/>
          <a:p>
            <a:pPr>
              <a:lnSpc>
                <a:spcPts val="1500"/>
              </a:lnSpc>
              <a:spcAft>
                <a:spcPts val="0"/>
              </a:spcAft>
            </a:pP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Chinese </a:t>
            </a:r>
            <a:r>
              <a:rPr lang="en-US" altLang="zh-CN" sz="3200" dirty="0">
                <a:solidFill>
                  <a:srgbClr val="4C4C4C"/>
                </a:solidFill>
                <a:latin typeface="HelveticaNeueLT Pro 67 MdCn" panose="020B0606030502030204" pitchFamily="34" charset="0"/>
                <a:ea typeface="Hiragino Sans GB W3" panose="020B0300000000000000" pitchFamily="34" charset="-122"/>
              </a:rPr>
              <a:t>Cultural Experience </a:t>
            </a:r>
            <a:r>
              <a:rPr lang="en-US" altLang="zh-CN" sz="3200" dirty="0" smtClean="0">
                <a:solidFill>
                  <a:srgbClr val="4C4C4C"/>
                </a:solidFill>
                <a:latin typeface="HelveticaNeueLT Pro 67 MdCn" panose="020B0606030502030204" pitchFamily="34" charset="0"/>
                <a:ea typeface="Hiragino Sans GB W3" panose="020B0300000000000000" pitchFamily="34" charset="-122"/>
              </a:rPr>
              <a:t>Program</a:t>
            </a:r>
            <a:endParaRPr lang="zh-CN" altLang="zh-CN" sz="3200" dirty="0">
              <a:solidFill>
                <a:srgbClr val="4C4C4C"/>
              </a:solidFill>
              <a:latin typeface="HelveticaNeueLT Pro 67 MdCn" panose="020B0606030502030204" pitchFamily="34" charset="0"/>
              <a:ea typeface="Hiragino Sans GB W3" panose="020B0300000000000000" pitchFamily="34" charset="-122"/>
            </a:endParaRPr>
          </a:p>
        </p:txBody>
      </p:sp>
      <p:grpSp>
        <p:nvGrpSpPr>
          <p:cNvPr id="31" name="组合 30"/>
          <p:cNvGrpSpPr/>
          <p:nvPr/>
        </p:nvGrpSpPr>
        <p:grpSpPr>
          <a:xfrm>
            <a:off x="300962" y="400606"/>
            <a:ext cx="754661" cy="810677"/>
            <a:chOff x="3181806" y="3439341"/>
            <a:chExt cx="936375" cy="1005878"/>
          </a:xfrm>
        </p:grpSpPr>
        <p:sp>
          <p:nvSpPr>
            <p:cNvPr id="32" name="任意多边形 31"/>
            <p:cNvSpPr/>
            <p:nvPr/>
          </p:nvSpPr>
          <p:spPr>
            <a:xfrm rot="10800000">
              <a:off x="3213548" y="3451411"/>
              <a:ext cx="872891" cy="993808"/>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34" name="文本框 33"/>
            <p:cNvSpPr txBox="1"/>
            <p:nvPr/>
          </p:nvSpPr>
          <p:spPr>
            <a:xfrm>
              <a:off x="3181806" y="3439341"/>
              <a:ext cx="936375" cy="878337"/>
            </a:xfrm>
            <a:prstGeom prst="rect">
              <a:avLst/>
            </a:prstGeom>
            <a:noFill/>
          </p:spPr>
          <p:txBody>
            <a:bodyPr wrap="square" rtlCol="0">
              <a:spAutoFit/>
            </a:bodyPr>
            <a:lstStyle/>
            <a:p>
              <a:pPr algn="ctr"/>
              <a:r>
                <a:rPr lang="en-US" altLang="zh-CN" sz="4000" b="1" dirty="0" smtClean="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rPr>
                <a:t>02</a:t>
              </a:r>
              <a:endParaRPr lang="zh-CN" altLang="en-US" sz="4000" b="1" dirty="0">
                <a:solidFill>
                  <a:schemeClr val="bg1"/>
                </a:solidFill>
                <a:effectLst>
                  <a:outerShdw blurRad="38100" dist="25400" dir="2700000" algn="tl" rotWithShape="0">
                    <a:prstClr val="black">
                      <a:alpha val="20000"/>
                    </a:prstClr>
                  </a:outerShdw>
                </a:effectLst>
                <a:latin typeface="HelveticaNeueLT Pro 77 BdCn" panose="020B0706030502030204" pitchFamily="34" charset="0"/>
                <a:ea typeface="Hiragino Sans GB W3" panose="020B0300000000000000" pitchFamily="34" charset="-122"/>
              </a:endParaRPr>
            </a:p>
          </p:txBody>
        </p:sp>
      </p:grpSp>
      <p:sp>
        <p:nvSpPr>
          <p:cNvPr id="20" name="矩形 105">
            <a:hlinkClick r:id="" action="ppaction://noaction"/>
          </p:cNvPr>
          <p:cNvSpPr>
            <a:spLocks noChangeArrowheads="1"/>
          </p:cNvSpPr>
          <p:nvPr/>
        </p:nvSpPr>
        <p:spPr bwMode="auto">
          <a:xfrm>
            <a:off x="3270116" y="5704436"/>
            <a:ext cx="4713971" cy="873316"/>
          </a:xfrm>
          <a:prstGeom prst="rect">
            <a:avLst/>
          </a:prstGeom>
        </p:spPr>
        <p:txBody>
          <a:bodyPr wrap="square">
            <a:spAutoFit/>
          </a:bodyPr>
          <a:lstStyle/>
          <a:p>
            <a:pPr algn="r">
              <a:lnSpc>
                <a:spcPct val="110000"/>
              </a:lnSpc>
              <a:spcBef>
                <a:spcPct val="0"/>
              </a:spcBef>
              <a:buNone/>
            </a:pPr>
            <a:r>
              <a:rPr lang="en-US" altLang="zh-CN"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rPr>
              <a:t>PROGRAMS FOR INTERNATIONAL STUDENTS</a:t>
            </a:r>
            <a:endParaRPr lang="zh-CN" altLang="en-US" sz="2400" dirty="0">
              <a:solidFill>
                <a:schemeClr val="bg1"/>
              </a:solidFill>
              <a:effectLst>
                <a:outerShdw blurRad="38100" dist="25400" dir="2700000" algn="tl" rotWithShape="0">
                  <a:prstClr val="black">
                    <a:alpha val="40000"/>
                  </a:prstClr>
                </a:outerShdw>
              </a:effectLst>
              <a:latin typeface="HelveticaNeueLT Pro 77 BdCn" panose="020B0706030502030204" pitchFamily="34" charset="0"/>
              <a:ea typeface="Hiragino Sans GB W3" panose="020B0300000000000000" pitchFamily="34" charset="-122"/>
              <a:sym typeface="微软雅黑" panose="020B0503020204020204" pitchFamily="34" charset="-122"/>
            </a:endParaRPr>
          </a:p>
        </p:txBody>
      </p:sp>
      <p:sp>
        <p:nvSpPr>
          <p:cNvPr id="2" name="矩形 1"/>
          <p:cNvSpPr/>
          <p:nvPr/>
        </p:nvSpPr>
        <p:spPr>
          <a:xfrm>
            <a:off x="300961" y="1417818"/>
            <a:ext cx="8291495" cy="1543564"/>
          </a:xfrm>
          <a:prstGeom prst="rect">
            <a:avLst/>
          </a:prstGeom>
        </p:spPr>
        <p:txBody>
          <a:bodyPr wrap="square">
            <a:spAutoFit/>
          </a:bodyPr>
          <a:lstStyle/>
          <a:p>
            <a:pPr indent="-285750">
              <a:lnSpc>
                <a:spcPct val="120000"/>
              </a:lnSpc>
              <a:buFont typeface="Arial" panose="020B0604020202020204" pitchFamily="34" charset="0"/>
              <a:buChar char="•"/>
            </a:pPr>
            <a:r>
              <a:rPr lang="en-US" altLang="zh-CN" sz="16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Program </a:t>
            </a: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time in 2015: </a:t>
            </a:r>
            <a:r>
              <a:rPr lang="en-US" altLang="zh-CN" sz="1600" dirty="0">
                <a:gradFill>
                  <a:gsLst>
                    <a:gs pos="0">
                      <a:srgbClr val="C00000"/>
                    </a:gs>
                    <a:gs pos="100000">
                      <a:srgbClr val="FF0000"/>
                    </a:gs>
                  </a:gsLst>
                  <a:lin ang="2700000" scaled="1"/>
                </a:gradFill>
                <a:latin typeface="HelveticaNeueLT Pro 76 BdIt" panose="020B0804020202090204" pitchFamily="34" charset="0"/>
                <a:ea typeface="Hiragino Sans GB W3" panose="020B0300000000000000" pitchFamily="34" charset="-122"/>
              </a:rPr>
              <a:t>6th July to 31 July, 2015 (Four weeks)</a:t>
            </a:r>
          </a:p>
          <a:p>
            <a:pPr marL="266700">
              <a:lnSpc>
                <a:spcPct val="120000"/>
              </a:lnSpc>
            </a:pPr>
            <a:r>
              <a:rPr lang="en-US" altLang="zh-CN" sz="1600" dirty="0">
                <a:solidFill>
                  <a:srgbClr val="4C4C4C"/>
                </a:solidFill>
                <a:latin typeface="HelveticaNeueLT Pro 67 MdCn" panose="020B0606030502030204" pitchFamily="34" charset="0"/>
                <a:ea typeface="Hiragino Sans GB W3" panose="020B0300000000000000" pitchFamily="34" charset="-122"/>
              </a:rPr>
              <a:t>The Fee of the program: 4000RMB</a:t>
            </a:r>
          </a:p>
          <a:p>
            <a:pPr marL="266700">
              <a:lnSpc>
                <a:spcPct val="120000"/>
              </a:lnSpc>
            </a:pPr>
            <a:r>
              <a:rPr lang="en-US" altLang="zh-CN" sz="1600" dirty="0">
                <a:solidFill>
                  <a:srgbClr val="4C4C4C"/>
                </a:solidFill>
                <a:latin typeface="HelveticaNeueLT Pro 67 MdCn" panose="020B0606030502030204" pitchFamily="34" charset="0"/>
                <a:ea typeface="Hiragino Sans GB W3" panose="020B0300000000000000" pitchFamily="34" charset="-122"/>
              </a:rPr>
              <a:t>Tuition fee, accommodation fee, insurance fee, social programs and field trips fee are all include, except the meals.</a:t>
            </a:r>
          </a:p>
          <a:p>
            <a:pPr indent="-285750">
              <a:lnSpc>
                <a:spcPct val="120000"/>
              </a:lnSpc>
              <a:buFont typeface="Arial" panose="020B0604020202020204" pitchFamily="34" charset="0"/>
              <a:buChar char="•"/>
            </a:pPr>
            <a:r>
              <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The application deadline is : May 15th, </a:t>
            </a:r>
            <a:r>
              <a:rPr lang="en-US" altLang="zh-CN" sz="1600" dirty="0" smtClean="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rPr>
              <a:t>2015 </a:t>
            </a:r>
            <a:endParaRPr lang="en-US" altLang="zh-CN" sz="1600" dirty="0">
              <a:gradFill>
                <a:gsLst>
                  <a:gs pos="0">
                    <a:srgbClr val="23772E"/>
                  </a:gs>
                  <a:gs pos="100000">
                    <a:srgbClr val="ABCD05"/>
                  </a:gs>
                  <a:gs pos="83000">
                    <a:srgbClr val="8BC21E"/>
                  </a:gs>
                  <a:gs pos="64000">
                    <a:srgbClr val="76B220"/>
                  </a:gs>
                  <a:gs pos="42000">
                    <a:srgbClr val="5A9E2C"/>
                  </a:gs>
                </a:gsLst>
                <a:lin ang="2700000" scaled="1"/>
              </a:gradFill>
              <a:latin typeface="HelveticaNeueLT Pro 76 BdIt" panose="020B0804020202090204" pitchFamily="34" charset="0"/>
              <a:ea typeface="Hiragino Sans GB W3" panose="020B0300000000000000" pitchFamily="34" charset="-122"/>
            </a:endParaRPr>
          </a:p>
        </p:txBody>
      </p:sp>
      <p:grpSp>
        <p:nvGrpSpPr>
          <p:cNvPr id="5" name="组合 4"/>
          <p:cNvGrpSpPr/>
          <p:nvPr/>
        </p:nvGrpSpPr>
        <p:grpSpPr>
          <a:xfrm>
            <a:off x="409233" y="3101269"/>
            <a:ext cx="8344163" cy="1763156"/>
            <a:chOff x="216075" y="2662151"/>
            <a:chExt cx="9167315" cy="1937092"/>
          </a:xfrm>
        </p:grpSpPr>
        <p:pic>
          <p:nvPicPr>
            <p:cNvPr id="21" name="图片 20" descr="F:\2015\Internatinal students\other documents\2014总结学生活动\2014年12月汉语角剪纸.jpg"/>
            <p:cNvPicPr/>
            <p:nvPr/>
          </p:nvPicPr>
          <p:blipFill>
            <a:blip r:embed="rId4"/>
            <a:srcRect/>
            <a:stretch>
              <a:fillRect/>
            </a:stretch>
          </p:blipFill>
          <p:spPr bwMode="auto">
            <a:xfrm>
              <a:off x="216075" y="2665510"/>
              <a:ext cx="2577891" cy="1933733"/>
            </a:xfrm>
            <a:prstGeom prst="rect">
              <a:avLst/>
            </a:prstGeom>
            <a:noFill/>
            <a:ln w="28575" cap="sq" cmpd="sng">
              <a:solidFill>
                <a:schemeClr val="bg1">
                  <a:lumMod val="85000"/>
                </a:schemeClr>
              </a:solidFill>
              <a:miter lim="800000"/>
              <a:headEnd/>
              <a:tailEnd/>
            </a:ln>
          </p:spPr>
        </p:pic>
        <p:pic>
          <p:nvPicPr>
            <p:cNvPr id="22" name="图片 21" descr="F:\2013\International Students2013\学生活动\照片 539.jpg"/>
            <p:cNvPicPr/>
            <p:nvPr/>
          </p:nvPicPr>
          <p:blipFill>
            <a:blip r:embed="rId5" cstate="print"/>
            <a:srcRect/>
            <a:stretch>
              <a:fillRect/>
            </a:stretch>
          </p:blipFill>
          <p:spPr bwMode="auto">
            <a:xfrm>
              <a:off x="2904624" y="2668513"/>
              <a:ext cx="3440843" cy="1930730"/>
            </a:xfrm>
            <a:prstGeom prst="rect">
              <a:avLst/>
            </a:prstGeom>
            <a:noFill/>
            <a:ln w="28575" cap="sq" cmpd="sng">
              <a:solidFill>
                <a:schemeClr val="bg1">
                  <a:lumMod val="85000"/>
                </a:schemeClr>
              </a:solidFill>
              <a:miter lim="800000"/>
              <a:headEnd/>
              <a:tailEnd/>
            </a:ln>
          </p:spPr>
        </p:pic>
        <p:pic>
          <p:nvPicPr>
            <p:cNvPr id="23" name="图片 22" descr="F:\2013\橱窗\留学生展板\留学生体验校园文化.JPG"/>
            <p:cNvPicPr/>
            <p:nvPr/>
          </p:nvPicPr>
          <p:blipFill>
            <a:blip r:embed="rId6" cstate="print"/>
            <a:srcRect/>
            <a:stretch>
              <a:fillRect/>
            </a:stretch>
          </p:blipFill>
          <p:spPr bwMode="auto">
            <a:xfrm>
              <a:off x="6456126" y="2662151"/>
              <a:ext cx="2927264" cy="1937092"/>
            </a:xfrm>
            <a:prstGeom prst="rect">
              <a:avLst/>
            </a:prstGeom>
            <a:noFill/>
            <a:ln w="28575" cap="sq" cmpd="sng">
              <a:solidFill>
                <a:schemeClr val="bg1">
                  <a:lumMod val="85000"/>
                </a:schemeClr>
              </a:solidFill>
              <a:miter lim="800000"/>
              <a:headEnd/>
              <a:tailEnd/>
            </a:ln>
          </p:spPr>
        </p:pic>
      </p:grpSp>
    </p:spTree>
    <p:extLst>
      <p:ext uri="{BB962C8B-B14F-4D97-AF65-F5344CB8AC3E}">
        <p14:creationId xmlns:p14="http://schemas.microsoft.com/office/powerpoint/2010/main" xmlns="" val="20996348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4df8cf2e67e6c39c466e513ceb59432827aaf9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1389</TotalTime>
  <Words>1556</Words>
  <Application>Microsoft Office PowerPoint</Application>
  <PresentationFormat>全屏显示(4:3)</PresentationFormat>
  <Paragraphs>285</Paragraphs>
  <Slides>25</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25</vt:i4>
      </vt:variant>
    </vt:vector>
  </HeadingPairs>
  <TitlesOfParts>
    <vt:vector size="37" baseType="lpstr">
      <vt:lpstr>Arial</vt:lpstr>
      <vt:lpstr>宋体</vt:lpstr>
      <vt:lpstr>微软雅黑</vt:lpstr>
      <vt:lpstr>Calibri</vt:lpstr>
      <vt:lpstr>HelveticaNeueLT Pro 77 BdCn</vt:lpstr>
      <vt:lpstr>Hiragino Sans GB W3</vt:lpstr>
      <vt:lpstr>News Gothic MT</vt:lpstr>
      <vt:lpstr>Arial Unicode MS</vt:lpstr>
      <vt:lpstr>HelveticaNeueLT Pro 76 BdIt</vt:lpstr>
      <vt:lpstr>HelveticaNeueLT Pro 67 MdCn</vt:lpstr>
      <vt:lpstr>Calibri Light</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vector>
  </TitlesOfParts>
  <Company>夏酷工作室</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CoolSummer</dc:creator>
  <cp:lastModifiedBy>tclsevers</cp:lastModifiedBy>
  <cp:revision>64</cp:revision>
  <dcterms:created xsi:type="dcterms:W3CDTF">2015-03-17T00:27:21Z</dcterms:created>
  <dcterms:modified xsi:type="dcterms:W3CDTF">2015-04-07T06:36:01Z</dcterms:modified>
</cp:coreProperties>
</file>